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5"/>
  </p:notesMasterIdLst>
  <p:handoutMasterIdLst>
    <p:handoutMasterId r:id="rId36"/>
  </p:handoutMasterIdLst>
  <p:sldIdLst>
    <p:sldId id="297" r:id="rId3"/>
    <p:sldId id="553" r:id="rId4"/>
    <p:sldId id="554" r:id="rId5"/>
    <p:sldId id="832" r:id="rId6"/>
    <p:sldId id="557" r:id="rId7"/>
    <p:sldId id="560" r:id="rId8"/>
    <p:sldId id="561" r:id="rId9"/>
    <p:sldId id="562" r:id="rId10"/>
    <p:sldId id="563" r:id="rId11"/>
    <p:sldId id="519" r:id="rId12"/>
    <p:sldId id="520" r:id="rId13"/>
    <p:sldId id="565" r:id="rId14"/>
    <p:sldId id="564" r:id="rId15"/>
    <p:sldId id="566" r:id="rId16"/>
    <p:sldId id="567" r:id="rId17"/>
    <p:sldId id="828" r:id="rId18"/>
    <p:sldId id="829" r:id="rId19"/>
    <p:sldId id="830" r:id="rId20"/>
    <p:sldId id="571" r:id="rId21"/>
    <p:sldId id="523" r:id="rId22"/>
    <p:sldId id="572" r:id="rId23"/>
    <p:sldId id="573" r:id="rId24"/>
    <p:sldId id="574" r:id="rId25"/>
    <p:sldId id="576" r:id="rId26"/>
    <p:sldId id="578" r:id="rId27"/>
    <p:sldId id="577" r:id="rId28"/>
    <p:sldId id="579" r:id="rId29"/>
    <p:sldId id="580" r:id="rId30"/>
    <p:sldId id="581" r:id="rId31"/>
    <p:sldId id="582" r:id="rId32"/>
    <p:sldId id="583" r:id="rId33"/>
    <p:sldId id="831" r:id="rId34"/>
  </p:sldIdLst>
  <p:sldSz cx="9144000" cy="5143500" type="screen16x9"/>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9" algn="l" defTabSz="457166" rtl="0" eaLnBrk="1" latinLnBrk="0" hangingPunct="1">
      <a:defRPr sz="1800" kern="1200">
        <a:solidFill>
          <a:schemeClr val="tx1"/>
        </a:solidFill>
        <a:latin typeface="+mn-lt"/>
        <a:ea typeface="+mn-ea"/>
        <a:cs typeface="+mn-cs"/>
      </a:defRPr>
    </a:lvl4pPr>
    <a:lvl5pPr marL="1828666"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8" algn="l" defTabSz="457166" rtl="0" eaLnBrk="1" latinLnBrk="0" hangingPunct="1">
      <a:defRPr sz="1800" kern="1200">
        <a:solidFill>
          <a:schemeClr val="tx1"/>
        </a:solidFill>
        <a:latin typeface="+mn-lt"/>
        <a:ea typeface="+mn-ea"/>
        <a:cs typeface="+mn-cs"/>
      </a:defRPr>
    </a:lvl7pPr>
    <a:lvl8pPr marL="3200165" algn="l" defTabSz="457166" rtl="0" eaLnBrk="1" latinLnBrk="0" hangingPunct="1">
      <a:defRPr sz="1800" kern="1200">
        <a:solidFill>
          <a:schemeClr val="tx1"/>
        </a:solidFill>
        <a:latin typeface="+mn-lt"/>
        <a:ea typeface="+mn-ea"/>
        <a:cs typeface="+mn-cs"/>
      </a:defRPr>
    </a:lvl8pPr>
    <a:lvl9pPr marL="3657331" algn="l" defTabSz="45716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B681A1BB-A03A-EE4F-8E6F-76B42898FA4C}">
          <p14:sldIdLst>
            <p14:sldId id="297"/>
          </p14:sldIdLst>
        </p14:section>
        <p14:section name="Review" id="{91818130-B73E-0D4B-961A-F6F86922D97C}">
          <p14:sldIdLst>
            <p14:sldId id="553"/>
            <p14:sldId id="554"/>
            <p14:sldId id="832"/>
          </p14:sldIdLst>
        </p14:section>
        <p14:section name="Bag of Words" id="{857214A0-614B-1043-B762-6F29B54AEEDD}">
          <p14:sldIdLst>
            <p14:sldId id="557"/>
            <p14:sldId id="560"/>
            <p14:sldId id="561"/>
            <p14:sldId id="562"/>
            <p14:sldId id="563"/>
            <p14:sldId id="519"/>
            <p14:sldId id="520"/>
            <p14:sldId id="565"/>
            <p14:sldId id="564"/>
            <p14:sldId id="566"/>
            <p14:sldId id="567"/>
            <p14:sldId id="828"/>
            <p14:sldId id="829"/>
            <p14:sldId id="830"/>
            <p14:sldId id="571"/>
            <p14:sldId id="523"/>
            <p14:sldId id="572"/>
            <p14:sldId id="573"/>
            <p14:sldId id="574"/>
            <p14:sldId id="576"/>
            <p14:sldId id="578"/>
            <p14:sldId id="577"/>
            <p14:sldId id="579"/>
            <p14:sldId id="580"/>
            <p14:sldId id="581"/>
            <p14:sldId id="582"/>
            <p14:sldId id="583"/>
            <p14:sldId id="831"/>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97"/>
    <a:srgbClr val="3F80CD"/>
    <a:srgbClr val="D0A29A"/>
    <a:srgbClr val="D38A89"/>
    <a:srgbClr val="FF5C00"/>
    <a:srgbClr val="FF5D00"/>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8"/>
    <p:restoredTop sz="72109"/>
  </p:normalViewPr>
  <p:slideViewPr>
    <p:cSldViewPr snapToGrid="0" snapToObjects="1">
      <p:cViewPr varScale="1">
        <p:scale>
          <a:sx n="120" d="100"/>
          <a:sy n="120" d="100"/>
        </p:scale>
        <p:origin x="203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F71E0-0D53-DC45-B2CB-C90849DC5EA0}"/>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5AE21-28DC-384A-9615-D2A234C1720F}"/>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51727395-C8D8-FC4E-A947-CB2BD1422AA7}" type="datetimeFigureOut">
              <a:rPr lang="en-US" smtClean="0"/>
              <a:t>10/26/21</a:t>
            </a:fld>
            <a:endParaRPr lang="en-US"/>
          </a:p>
        </p:txBody>
      </p:sp>
      <p:sp>
        <p:nvSpPr>
          <p:cNvPr id="4" name="Footer Placeholder 3">
            <a:extLst>
              <a:ext uri="{FF2B5EF4-FFF2-40B4-BE49-F238E27FC236}">
                <a16:creationId xmlns:a16="http://schemas.microsoft.com/office/drawing/2014/main" id="{C80266FC-5661-134A-A28E-52A0750FBAD1}"/>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260C2E-86CE-434C-81DE-82F82C9B8D9C}"/>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CCC4DDE5-AA14-DD42-BEF8-7DF8E3623279}" type="slidenum">
              <a:rPr lang="en-US" smtClean="0"/>
              <a:t>‹#›</a:t>
            </a:fld>
            <a:endParaRPr lang="en-US"/>
          </a:p>
        </p:txBody>
      </p:sp>
    </p:spTree>
    <p:extLst>
      <p:ext uri="{BB962C8B-B14F-4D97-AF65-F5344CB8AC3E}">
        <p14:creationId xmlns:p14="http://schemas.microsoft.com/office/powerpoint/2010/main" val="315763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910927A9-B8DC-384B-BF68-738F1B31EAB2}" type="datetimeFigureOut">
              <a:rPr lang="en-US" smtClean="0"/>
              <a:t>10/26/21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a:defRPr sz="1200"/>
            </a:lvl1pPr>
          </a:lstStyle>
          <a:p>
            <a:fld id="{DB333E9F-084A-8543-BC6F-0AE70009C29B}" type="slidenum">
              <a:rPr lang="en-US" smtClean="0"/>
              <a:t>‹#›</a:t>
            </a:fld>
            <a:endParaRPr lang="en-US"/>
          </a:p>
        </p:txBody>
      </p:sp>
    </p:spTree>
    <p:extLst>
      <p:ext uri="{BB962C8B-B14F-4D97-AF65-F5344CB8AC3E}">
        <p14:creationId xmlns:p14="http://schemas.microsoft.com/office/powerpoint/2010/main" val="1283024862"/>
      </p:ext>
    </p:extLst>
  </p:cSld>
  <p:clrMap bg1="lt1" tx1="dk1" bg2="lt2" tx2="dk2" accent1="accent1" accent2="accent2" accent3="accent3" accent4="accent4" accent5="accent5" accent6="accent6" hlink="hlink" folHlink="folHlink"/>
  <p:notesStyle>
    <a:lvl1pPr marL="0" algn="l" defTabSz="914333" rtl="0" eaLnBrk="1" latinLnBrk="0" hangingPunct="1">
      <a:defRPr sz="1199" kern="1200">
        <a:solidFill>
          <a:schemeClr val="tx1"/>
        </a:solidFill>
        <a:latin typeface="+mn-lt"/>
        <a:ea typeface="+mn-ea"/>
        <a:cs typeface="+mn-cs"/>
      </a:defRPr>
    </a:lvl1pPr>
    <a:lvl2pPr marL="457166" algn="l" defTabSz="914333" rtl="0" eaLnBrk="1" latinLnBrk="0" hangingPunct="1">
      <a:defRPr sz="1199" kern="1200">
        <a:solidFill>
          <a:schemeClr val="tx1"/>
        </a:solidFill>
        <a:latin typeface="+mn-lt"/>
        <a:ea typeface="+mn-ea"/>
        <a:cs typeface="+mn-cs"/>
      </a:defRPr>
    </a:lvl2pPr>
    <a:lvl3pPr marL="914333" algn="l" defTabSz="914333" rtl="0" eaLnBrk="1" latinLnBrk="0" hangingPunct="1">
      <a:defRPr sz="1199" kern="1200">
        <a:solidFill>
          <a:schemeClr val="tx1"/>
        </a:solidFill>
        <a:latin typeface="+mn-lt"/>
        <a:ea typeface="+mn-ea"/>
        <a:cs typeface="+mn-cs"/>
      </a:defRPr>
    </a:lvl3pPr>
    <a:lvl4pPr marL="1371499" algn="l" defTabSz="914333" rtl="0" eaLnBrk="1" latinLnBrk="0" hangingPunct="1">
      <a:defRPr sz="1199" kern="1200">
        <a:solidFill>
          <a:schemeClr val="tx1"/>
        </a:solidFill>
        <a:latin typeface="+mn-lt"/>
        <a:ea typeface="+mn-ea"/>
        <a:cs typeface="+mn-cs"/>
      </a:defRPr>
    </a:lvl4pPr>
    <a:lvl5pPr marL="1828666" algn="l" defTabSz="914333" rtl="0" eaLnBrk="1" latinLnBrk="0" hangingPunct="1">
      <a:defRPr sz="1199" kern="1200">
        <a:solidFill>
          <a:schemeClr val="tx1"/>
        </a:solidFill>
        <a:latin typeface="+mn-lt"/>
        <a:ea typeface="+mn-ea"/>
        <a:cs typeface="+mn-cs"/>
      </a:defRPr>
    </a:lvl5pPr>
    <a:lvl6pPr marL="2285832" algn="l" defTabSz="914333" rtl="0" eaLnBrk="1" latinLnBrk="0" hangingPunct="1">
      <a:defRPr sz="1199" kern="1200">
        <a:solidFill>
          <a:schemeClr val="tx1"/>
        </a:solidFill>
        <a:latin typeface="+mn-lt"/>
        <a:ea typeface="+mn-ea"/>
        <a:cs typeface="+mn-cs"/>
      </a:defRPr>
    </a:lvl6pPr>
    <a:lvl7pPr marL="2742998" algn="l" defTabSz="914333" rtl="0" eaLnBrk="1" latinLnBrk="0" hangingPunct="1">
      <a:defRPr sz="1199" kern="1200">
        <a:solidFill>
          <a:schemeClr val="tx1"/>
        </a:solidFill>
        <a:latin typeface="+mn-lt"/>
        <a:ea typeface="+mn-ea"/>
        <a:cs typeface="+mn-cs"/>
      </a:defRPr>
    </a:lvl7pPr>
    <a:lvl8pPr marL="3200165" algn="l" defTabSz="914333" rtl="0" eaLnBrk="1" latinLnBrk="0" hangingPunct="1">
      <a:defRPr sz="1199" kern="1200">
        <a:solidFill>
          <a:schemeClr val="tx1"/>
        </a:solidFill>
        <a:latin typeface="+mn-lt"/>
        <a:ea typeface="+mn-ea"/>
        <a:cs typeface="+mn-cs"/>
      </a:defRPr>
    </a:lvl8pPr>
    <a:lvl9pPr marL="3657331" algn="l" defTabSz="914333"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In this lecture, we’ll be kicking off our natural language processing content</a:t>
            </a:r>
          </a:p>
          <a:p>
            <a:pPr marL="171450" indent="-171450">
              <a:buFontTx/>
              <a:buChar char="-"/>
            </a:pPr>
            <a:r>
              <a:rPr lang="en-US" dirty="0"/>
              <a:t>by learning about bag of words models for document classification</a:t>
            </a:r>
          </a:p>
          <a:p>
            <a:pPr marL="171450" indent="-171450">
              <a:buFontTx/>
              <a:buChar char="-"/>
            </a:pPr>
            <a:r>
              <a:rPr lang="en-US" dirty="0"/>
              <a:t>These models view documents as a bag of words in the sense that the</a:t>
            </a:r>
          </a:p>
          <a:p>
            <a:pPr marL="171450" indent="-171450">
              <a:buFontTx/>
              <a:buChar char="-"/>
            </a:pPr>
            <a:r>
              <a:rPr lang="en-US" dirty="0"/>
              <a:t>feature vector they use to represent documents will depend only on</a:t>
            </a:r>
          </a:p>
          <a:p>
            <a:pPr marL="171450" indent="-171450">
              <a:buFontTx/>
              <a:buChar char="-"/>
            </a:pPr>
            <a:r>
              <a:rPr lang="en-US" dirty="0"/>
              <a:t>which words are present in each document, and </a:t>
            </a:r>
            <a:r>
              <a:rPr lang="en-US" i="1" dirty="0"/>
              <a:t>not</a:t>
            </a:r>
            <a:r>
              <a:rPr lang="en-US" i="0" dirty="0"/>
              <a:t> on the order in which they appear</a:t>
            </a:r>
          </a:p>
          <a:p>
            <a:pPr marL="171450" indent="-171450">
              <a:buFontTx/>
              <a:buChar char="-"/>
            </a:pPr>
            <a:r>
              <a:rPr lang="en-US" i="0" dirty="0"/>
              <a:t>We’ll see how these models solve the central problem of natural language processing,</a:t>
            </a:r>
          </a:p>
          <a:p>
            <a:pPr marL="171450" indent="-171450">
              <a:buFontTx/>
              <a:buChar char="-"/>
            </a:pPr>
            <a:r>
              <a:rPr lang="en-US" i="0" dirty="0"/>
              <a:t>namely, how to convert text to features that we can use in a predictive model</a:t>
            </a:r>
          </a:p>
          <a:p>
            <a:pPr marL="171450" indent="-171450">
              <a:buFontTx/>
              <a:buChar char="-"/>
            </a:pPr>
            <a:r>
              <a:rPr lang="en-US" i="0" dirty="0"/>
              <a:t>Even though the bag of words approach is simple, it’s quite powerful,</a:t>
            </a:r>
          </a:p>
          <a:p>
            <a:pPr marL="171450" indent="-171450">
              <a:buFontTx/>
              <a:buChar char="-"/>
            </a:pPr>
            <a:r>
              <a:rPr lang="en-US" i="0" dirty="0"/>
              <a:t>and tends to work quite well for many biomedical natural language processing tasks</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3814061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we need to be able to convert these sentences to numbers</a:t>
            </a:r>
          </a:p>
          <a:p>
            <a:r>
              <a:rPr lang="en-US" dirty="0"/>
              <a:t>If we can do that, we’ll have the same setup we’re used to, and we can apply whatever binary classification model we like.</a:t>
            </a:r>
          </a:p>
          <a:p>
            <a:r>
              <a:rPr lang="en-US" dirty="0"/>
              <a:t>We’ll see over the next few lectures that there are several approaches that have been used.</a:t>
            </a:r>
          </a:p>
          <a:p>
            <a:r>
              <a:rPr lang="en-US" dirty="0"/>
              <a:t>We’ll begin with the simplest one.</a:t>
            </a:r>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3410066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bag of words approach, our features correspond to specific words identified in our collection of documents – in this case, a collection of text messages</a:t>
            </a:r>
          </a:p>
          <a:p>
            <a:r>
              <a:rPr lang="en-US" dirty="0"/>
              <a:t>Each of these words will be present in some documents, and not in others</a:t>
            </a:r>
          </a:p>
          <a:p>
            <a:r>
              <a:rPr lang="en-US" dirty="0"/>
              <a:t>To construct the feature vector for a given document, we determine how many of each word of interest is present in that document</a:t>
            </a:r>
          </a:p>
          <a:p>
            <a:endParaRPr lang="en-US" dirty="0"/>
          </a:p>
          <a:p>
            <a:r>
              <a:rPr lang="en-US" dirty="0"/>
              <a:t>But before we can do that, we need to identify the full list of words we’re interested in</a:t>
            </a:r>
          </a:p>
          <a:p>
            <a:r>
              <a:rPr lang="en-US" dirty="0"/>
              <a:t>We’ll call this list of words our </a:t>
            </a:r>
            <a:r>
              <a:rPr lang="en-US" i="1" dirty="0"/>
              <a:t>vocabulary</a:t>
            </a:r>
            <a:endParaRPr lang="en-US" i="0" dirty="0"/>
          </a:p>
          <a:p>
            <a:r>
              <a:rPr lang="en-US" i="0" dirty="0"/>
              <a:t>And we’ll create it by finding </a:t>
            </a:r>
            <a:r>
              <a:rPr lang="en-US" i="1" dirty="0"/>
              <a:t>all</a:t>
            </a:r>
            <a:r>
              <a:rPr lang="en-US" i="0" dirty="0"/>
              <a:t> the words that are present in any of the documents in our training data</a:t>
            </a:r>
          </a:p>
          <a:p>
            <a:endParaRPr lang="en-US" i="0" dirty="0"/>
          </a:p>
          <a:p>
            <a:r>
              <a:rPr lang="en-US" i="0" dirty="0"/>
              <a:t>Often we’ll filter this list to exclude words that are extremely common – words like ‘a’, ’the’, and so on</a:t>
            </a:r>
          </a:p>
          <a:p>
            <a:r>
              <a:rPr lang="en-US" i="0" dirty="0"/>
              <a:t>As well as words that are extremely uncommon, only appearing a small number of times in our training data</a:t>
            </a:r>
          </a:p>
          <a:p>
            <a:r>
              <a:rPr lang="en-US" i="0" dirty="0"/>
              <a:t>But for simplicity’s sake, in this example we’ll include all the words appearing in our example sentences</a:t>
            </a:r>
          </a:p>
        </p:txBody>
      </p:sp>
      <p:sp>
        <p:nvSpPr>
          <p:cNvPr id="4" name="Slide Number Placeholder 3"/>
          <p:cNvSpPr>
            <a:spLocks noGrp="1"/>
          </p:cNvSpPr>
          <p:nvPr>
            <p:ph type="sldNum" sz="quarter" idx="5"/>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717676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vocabulary is ordered: each word in the vocabulary corresponds to a specific position in our feature vector</a:t>
            </a:r>
          </a:p>
          <a:p>
            <a:pPr marL="171450" indent="-171450">
              <a:buFontTx/>
              <a:buChar char="-"/>
            </a:pPr>
            <a:r>
              <a:rPr lang="en-US" dirty="0"/>
              <a:t>Here, the word ‘shaking’ is the first word in our vocabulary. So, the number in the first element of the feature vector tells us how many times ‘shaking’ appears in the associated message (or document)</a:t>
            </a:r>
          </a:p>
          <a:p>
            <a:pPr marL="171450" indent="-171450">
              <a:buFontTx/>
              <a:buChar char="-"/>
            </a:pPr>
            <a:r>
              <a:rPr lang="en-US" dirty="0"/>
              <a:t>In this example, the text message “what helps with morning sickness” is converted to a vector by placing 1s in the positions corresponding to ’what’, ‘helps’, ‘with’, ‘morning’, and ‘sickness’ – and a 0 in all other positions</a:t>
            </a:r>
          </a:p>
          <a:p>
            <a:pPr marL="171450" indent="-171450">
              <a:buFontTx/>
              <a:buChar char="-"/>
            </a:pPr>
            <a:r>
              <a:rPr lang="en-US" dirty="0"/>
              <a:t>Again, the numbers indicate how many times the corresponding vocabulary word is present in that sentence.</a:t>
            </a:r>
          </a:p>
        </p:txBody>
      </p:sp>
      <p:sp>
        <p:nvSpPr>
          <p:cNvPr id="4" name="Slide Number Placeholder 3"/>
          <p:cNvSpPr>
            <a:spLocks noGrp="1"/>
          </p:cNvSpPr>
          <p:nvPr>
            <p:ph type="sldNum" sz="quarter" idx="5"/>
          </p:nvPr>
        </p:nvSpPr>
        <p:spPr/>
        <p:txBody>
          <a:bodyPr/>
          <a:lstStyle/>
          <a:p>
            <a:fld id="{9FCDE58F-843A-8447-AF7F-7BD31329CDC1}" type="slidenum">
              <a:rPr lang="en-US" smtClean="0"/>
              <a:t>12</a:t>
            </a:fld>
            <a:endParaRPr lang="en-US"/>
          </a:p>
        </p:txBody>
      </p:sp>
    </p:spTree>
    <p:extLst>
      <p:ext uri="{BB962C8B-B14F-4D97-AF65-F5344CB8AC3E}">
        <p14:creationId xmlns:p14="http://schemas.microsoft.com/office/powerpoint/2010/main" val="3101066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second example, the word ‘I’ appears twice, so there is a 2 in the element of the feature vector corresponding to the word ‘I’</a:t>
            </a:r>
          </a:p>
        </p:txBody>
      </p:sp>
      <p:sp>
        <p:nvSpPr>
          <p:cNvPr id="4" name="Slide Number Placeholder 3"/>
          <p:cNvSpPr>
            <a:spLocks noGrp="1"/>
          </p:cNvSpPr>
          <p:nvPr>
            <p:ph type="sldNum" sz="quarter" idx="5"/>
          </p:nvPr>
        </p:nvSpPr>
        <p:spPr/>
        <p:txBody>
          <a:bodyPr/>
          <a:lstStyle/>
          <a:p>
            <a:fld id="{9FCDE58F-843A-8447-AF7F-7BD31329CDC1}" type="slidenum">
              <a:rPr lang="en-US" smtClean="0"/>
              <a:t>13</a:t>
            </a:fld>
            <a:endParaRPr lang="en-US"/>
          </a:p>
        </p:txBody>
      </p:sp>
    </p:spTree>
    <p:extLst>
      <p:ext uri="{BB962C8B-B14F-4D97-AF65-F5344CB8AC3E}">
        <p14:creationId xmlns:p14="http://schemas.microsoft.com/office/powerpoint/2010/main" val="2645518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Here’s one final example to illustrate the concept.</a:t>
            </a:r>
          </a:p>
          <a:p>
            <a:pPr marL="171450" indent="-171450">
              <a:buFontTx/>
              <a:buChar char="-"/>
            </a:pPr>
            <a:r>
              <a:rPr lang="en-US" dirty="0"/>
              <a:t>Take a moment to make sure you understand how this feature vector is generated from the sentence “where is the nearest clinic”</a:t>
            </a:r>
          </a:p>
        </p:txBody>
      </p:sp>
      <p:sp>
        <p:nvSpPr>
          <p:cNvPr id="4" name="Slide Number Placeholder 3"/>
          <p:cNvSpPr>
            <a:spLocks noGrp="1"/>
          </p:cNvSpPr>
          <p:nvPr>
            <p:ph type="sldNum" sz="quarter" idx="5"/>
          </p:nvPr>
        </p:nvSpPr>
        <p:spPr/>
        <p:txBody>
          <a:bodyPr/>
          <a:lstStyle/>
          <a:p>
            <a:fld id="{9FCDE58F-843A-8447-AF7F-7BD31329CDC1}" type="slidenum">
              <a:rPr lang="en-US" smtClean="0"/>
              <a:t>14</a:t>
            </a:fld>
            <a:endParaRPr lang="en-US"/>
          </a:p>
        </p:txBody>
      </p:sp>
    </p:spTree>
    <p:extLst>
      <p:ext uri="{BB962C8B-B14F-4D97-AF65-F5344CB8AC3E}">
        <p14:creationId xmlns:p14="http://schemas.microsoft.com/office/powerpoint/2010/main" val="2889104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At this point, you may notice that this feature vector does not depend on the order of the words in the sentence</a:t>
            </a:r>
          </a:p>
          <a:p>
            <a:pPr marL="171450" indent="-171450">
              <a:buFontTx/>
              <a:buChar char="-"/>
            </a:pPr>
            <a:r>
              <a:rPr lang="en-US" dirty="0"/>
              <a:t>The vector simply indicates how many of each vocabulary word are </a:t>
            </a:r>
            <a:r>
              <a:rPr lang="en-US" i="1" dirty="0"/>
              <a:t>present</a:t>
            </a:r>
            <a:r>
              <a:rPr lang="en-US" i="0" dirty="0"/>
              <a:t> in the sentence.</a:t>
            </a:r>
          </a:p>
          <a:p>
            <a:pPr marL="171450" indent="-171450">
              <a:buFontTx/>
              <a:buChar char="-"/>
            </a:pPr>
            <a:r>
              <a:rPr lang="en-US" i="0" dirty="0"/>
              <a:t>But if we shuffled words in the sentence around, the resulting feature vector would be unchanged</a:t>
            </a:r>
          </a:p>
          <a:p>
            <a:pPr marL="171450" indent="-171450">
              <a:buFontTx/>
              <a:buChar char="-"/>
            </a:pPr>
            <a:r>
              <a:rPr lang="en-US" i="0" dirty="0"/>
              <a:t>For example, the message on the current slide – ‘clinic is where nearest the’ – results in the same feature vector as the previous message, ‘where is the nearest clinic’</a:t>
            </a: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15</a:t>
            </a:fld>
            <a:endParaRPr lang="en-US"/>
          </a:p>
        </p:txBody>
      </p:sp>
    </p:spTree>
    <p:extLst>
      <p:ext uri="{BB962C8B-B14F-4D97-AF65-F5344CB8AC3E}">
        <p14:creationId xmlns:p14="http://schemas.microsoft.com/office/powerpoint/2010/main" val="1319253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we call it a bag of words – the model is only told which words are present, and not in what order</a:t>
            </a:r>
          </a:p>
          <a:p>
            <a:r>
              <a:rPr lang="en-US" dirty="0"/>
              <a:t>You might find it surprising that models with this property can perform extremely well</a:t>
            </a:r>
          </a:p>
          <a:p>
            <a:r>
              <a:rPr lang="en-US" dirty="0"/>
              <a:t>It turns out, for most prediction tasks, including our text message triage example, the order of words is not very important</a:t>
            </a:r>
          </a:p>
          <a:p>
            <a:r>
              <a:rPr lang="en-US" dirty="0"/>
              <a:t>When we see ‘clinic nearest where the is’, we understand the content even though it’s jumbled</a:t>
            </a:r>
          </a:p>
        </p:txBody>
      </p:sp>
      <p:sp>
        <p:nvSpPr>
          <p:cNvPr id="4" name="Slide Number Placeholder 3"/>
          <p:cNvSpPr>
            <a:spLocks noGrp="1"/>
          </p:cNvSpPr>
          <p:nvPr>
            <p:ph type="sldNum" sz="quarter" idx="5"/>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806324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that we know how to convert messages into a vector of features, we can use logistic regression</a:t>
            </a:r>
          </a:p>
        </p:txBody>
      </p:sp>
      <p:sp>
        <p:nvSpPr>
          <p:cNvPr id="4" name="Slide Number Placeholder 3"/>
          <p:cNvSpPr>
            <a:spLocks noGrp="1"/>
          </p:cNvSpPr>
          <p:nvPr>
            <p:ph type="sldNum" sz="quarter" idx="10"/>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826976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During training, the model will learn that a few words substantially increase the log-odds that the message is urgent, as shown with the blue lines, which indicate positive model coefficients</a:t>
            </a:r>
          </a:p>
          <a:p>
            <a:r>
              <a:rPr lang="en-US" dirty="0"/>
              <a:t>In this case, the word ‘shaking’ is a good example of this</a:t>
            </a:r>
          </a:p>
          <a:p>
            <a:r>
              <a:rPr lang="en-US" dirty="0"/>
              <a:t>The words ‘clinic’, ‘sickness’, and ‘passed’ also increase the log-odds that the message is urgent, whereas the other words do not suggest the message is urgent, and instead decrease the log-odds slightly</a:t>
            </a:r>
          </a:p>
          <a:p>
            <a:r>
              <a:rPr lang="en-US" dirty="0"/>
              <a:t>Please note that we’re just illustrating the idea here – these don’t correspond to real coefficients in the model that was developed for this application.</a:t>
            </a:r>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949810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Assuming the line colors represent the learned model </a:t>
            </a:r>
            <a:r>
              <a:rPr lang="en-US" dirty="0" err="1"/>
              <a:t>cofficients</a:t>
            </a:r>
            <a:r>
              <a:rPr lang="en-US" dirty="0"/>
              <a:t>, we can consider the prediction associated with this particular sentence</a:t>
            </a:r>
          </a:p>
          <a:p>
            <a:r>
              <a:rPr lang="en-US" dirty="0"/>
              <a:t>Since ‘shaking’ is present – the corresponding feature is 1 – the log-odds will be large, and the model will predict that the message is probably urgent</a:t>
            </a:r>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1336379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Going all the way back to our early lectures, we know that a predictive model is a machine that converts a vector of numeric features, x, into a prediction about a value, y, that is associated with those features</a:t>
            </a:r>
          </a:p>
          <a:p>
            <a:r>
              <a:rPr lang="en-US" dirty="0"/>
              <a:t>For many models, the features are a fairly short list of numeric attributes. In the APACHE III model, for example, which predicts mortality risk for ICU patients, the features are vital signs and other patient attributes collected at the time of admission. And when the features are small in number and represent distinct pieces of information, often a simple model, such as logistic regression, will perform well.</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previously mentioned, this general approach is simple but quite powerful. With some minor modifications, which we’ll discuss next, it’s often the best approach for datasets of small to medium size, including many healthcare datasets.</a:t>
            </a:r>
          </a:p>
          <a:p>
            <a:r>
              <a:rPr lang="en-US" dirty="0"/>
              <a:t>However, it has two very important limitations.</a:t>
            </a:r>
          </a:p>
          <a:p>
            <a:r>
              <a:rPr lang="en-US" dirty="0"/>
              <a:t>First, as previously mentioned, information about word order is lost.</a:t>
            </a:r>
          </a:p>
          <a:p>
            <a:r>
              <a:rPr lang="en-US" dirty="0"/>
              <a:t>Second, this approach does not take advantage of relationships between words. So, for example, even though the words ‘afraid’ and ‘scared’ have very similar meaning, the model will treat them as being entirely distinct. In our message triage example, it may learn that ‘scared’ is associated with higher rates of urgency in the training, but it will not infer that ‘afraid’ should also increase the log-odds of urgency</a:t>
            </a:r>
          </a:p>
          <a:p>
            <a:r>
              <a:rPr lang="en-US" dirty="0"/>
              <a:t>Next, we’ll talk about one approach that addresses the first limitation</a:t>
            </a:r>
          </a:p>
          <a:p>
            <a:r>
              <a:rPr lang="en-US" dirty="0"/>
              <a:t>And in subsequent lectures, we’ll talk about word vectors, which address the second.</a:t>
            </a:r>
          </a:p>
        </p:txBody>
      </p:sp>
      <p:sp>
        <p:nvSpPr>
          <p:cNvPr id="4" name="Slide Number Placeholder 3"/>
          <p:cNvSpPr>
            <a:spLocks noGrp="1"/>
          </p:cNvSpPr>
          <p:nvPr>
            <p:ph type="sldNum" sz="quarter" idx="5"/>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3624304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model a bit more sensitive to word order, we can include short phrases in our vocabulary in addition to individual words</a:t>
            </a:r>
          </a:p>
          <a:p>
            <a:r>
              <a:rPr lang="en-US" dirty="0"/>
              <a:t>We call these n-grams: 2-word phrases are 2-grams, 3-word phrases are 3-grams, and so on.</a:t>
            </a:r>
          </a:p>
          <a:p>
            <a:r>
              <a:rPr lang="en-US" dirty="0"/>
              <a:t>This can be very helpful because, as an example, the phrase ‘morning sickness’ has a very specific meaning</a:t>
            </a:r>
          </a:p>
          <a:p>
            <a:r>
              <a:rPr lang="en-US" dirty="0"/>
              <a:t>Knowing that ‘morning sickness’ is present in the message tells us more than simply knowing that ‘morning’ is present, and ‘sickness’ is also present</a:t>
            </a:r>
          </a:p>
          <a:p>
            <a:r>
              <a:rPr lang="en-US" dirty="0"/>
              <a:t>The drawback of this approach is that it dramatically increases the size of our vocabulary, since there are many more possible 2- and 3-word combinations than there are individual words</a:t>
            </a:r>
          </a:p>
          <a:p>
            <a:r>
              <a:rPr lang="en-US" dirty="0"/>
              <a:t>For this reason, we often consider 2-grams, sometimes consider 3-grams, and rarely consider 4-grams or beyond.</a:t>
            </a:r>
          </a:p>
        </p:txBody>
      </p:sp>
      <p:sp>
        <p:nvSpPr>
          <p:cNvPr id="4" name="Slide Number Placeholder 3"/>
          <p:cNvSpPr>
            <a:spLocks noGrp="1"/>
          </p:cNvSpPr>
          <p:nvPr>
            <p:ph type="sldNum" sz="quarter" idx="5"/>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35291646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2-grams are particularly helpful in making sense of sentences that contain negation.</a:t>
            </a:r>
          </a:p>
          <a:p>
            <a:r>
              <a:rPr lang="en-US" dirty="0"/>
              <a:t>Consider the following two sentences:</a:t>
            </a:r>
          </a:p>
          <a:p>
            <a:r>
              <a:rPr lang="en-US" dirty="0"/>
              <a:t>“I am not sick and feel great”</a:t>
            </a:r>
          </a:p>
          <a:p>
            <a:r>
              <a:rPr lang="en-US" dirty="0"/>
              <a:t>And </a:t>
            </a:r>
          </a:p>
          <a:p>
            <a:r>
              <a:rPr lang="en-US" dirty="0"/>
              <a:t>“I am not great and feel sick”</a:t>
            </a:r>
          </a:p>
          <a:p>
            <a:r>
              <a:rPr lang="en-US" dirty="0"/>
              <a:t>These sentences have opposite meanings, yet their bag of words representations are the same</a:t>
            </a:r>
          </a:p>
        </p:txBody>
      </p:sp>
      <p:sp>
        <p:nvSpPr>
          <p:cNvPr id="4" name="Slide Number Placeholder 3"/>
          <p:cNvSpPr>
            <a:spLocks noGrp="1"/>
          </p:cNvSpPr>
          <p:nvPr>
            <p:ph type="sldNum" sz="quarter" idx="5"/>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841503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include 2-grams, we find that the representations are now different:</a:t>
            </a:r>
          </a:p>
          <a:p>
            <a:r>
              <a:rPr lang="en-US" dirty="0"/>
              <a:t>The first sentence contains the 2-gram ‘not sick’ and the 2-gram ‘feel great’</a:t>
            </a:r>
          </a:p>
          <a:p>
            <a:r>
              <a:rPr lang="en-US" dirty="0"/>
              <a:t>Whereas the second sentence contains the 2-gram ‘not great’, and ‘feel sick’</a:t>
            </a:r>
          </a:p>
          <a:p>
            <a:r>
              <a:rPr lang="en-US" dirty="0"/>
              <a:t>The predictive model based on these representations can then learn that ‘not sick’ and ‘feel great’ are positive, for example, whereas ‘not great’ and ‘feel sick’ are negative.</a:t>
            </a:r>
          </a:p>
        </p:txBody>
      </p:sp>
      <p:sp>
        <p:nvSpPr>
          <p:cNvPr id="4" name="Slide Number Placeholder 3"/>
          <p:cNvSpPr>
            <a:spLocks noGrp="1"/>
          </p:cNvSpPr>
          <p:nvPr>
            <p:ph type="sldNum" sz="quarter" idx="5"/>
          </p:nvPr>
        </p:nvSpPr>
        <p:spPr/>
        <p:txBody>
          <a:bodyPr/>
          <a:lstStyle/>
          <a:p>
            <a:fld id="{DB333E9F-084A-8543-BC6F-0AE70009C29B}" type="slidenum">
              <a:rPr lang="en-US" smtClean="0"/>
              <a:t>23</a:t>
            </a:fld>
            <a:endParaRPr lang="en-US"/>
          </a:p>
        </p:txBody>
      </p:sp>
    </p:spTree>
    <p:extLst>
      <p:ext uri="{BB962C8B-B14F-4D97-AF65-F5344CB8AC3E}">
        <p14:creationId xmlns:p14="http://schemas.microsoft.com/office/powerpoint/2010/main" val="2545508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lecture, we’ll tackle the second problem we mentioned before – that this approach does not provide a mechanism to take advantage of semantic relationships between words</a:t>
            </a:r>
          </a:p>
          <a:p>
            <a:r>
              <a:rPr lang="en-US" dirty="0"/>
              <a:t>We’ll do this by assigning </a:t>
            </a:r>
            <a:r>
              <a:rPr lang="en-US" i="1" dirty="0"/>
              <a:t>each word </a:t>
            </a:r>
            <a:r>
              <a:rPr lang="en-US" i="0" dirty="0"/>
              <a:t>to</a:t>
            </a:r>
            <a:r>
              <a:rPr lang="en-US" i="1" dirty="0"/>
              <a:t> </a:t>
            </a:r>
            <a:r>
              <a:rPr lang="en-US" dirty="0"/>
              <a:t>a ‘word vector’ that encodes its meaning such that words with similar meanings have similar vectors</a:t>
            </a:r>
          </a:p>
          <a:p>
            <a:endParaRPr lang="en-US" dirty="0"/>
          </a:p>
          <a:p>
            <a:r>
              <a:rPr lang="en-US" dirty="0"/>
              <a:t>After that, we’ll talk about more complex models that act on sequences of word vectors, which tackles both problems at once:</a:t>
            </a:r>
          </a:p>
          <a:p>
            <a:r>
              <a:rPr lang="en-US" dirty="0"/>
              <a:t>These models will take advantage of semantic relationships, and they’re also sensitive to word order, which together allow them to achieve state of the art results, and to surpass human performance on many tasks</a:t>
            </a:r>
          </a:p>
          <a:p>
            <a:endParaRPr lang="en-US" dirty="0"/>
          </a:p>
          <a:p>
            <a:r>
              <a:rPr lang="en-US" dirty="0"/>
              <a:t>However, as mentioned before, the bag of words model is often more than up to the job</a:t>
            </a:r>
          </a:p>
        </p:txBody>
      </p:sp>
      <p:sp>
        <p:nvSpPr>
          <p:cNvPr id="4" name="Slide Number Placeholder 3"/>
          <p:cNvSpPr>
            <a:spLocks noGrp="1"/>
          </p:cNvSpPr>
          <p:nvPr>
            <p:ph type="sldNum" sz="quarter" idx="5"/>
          </p:nvPr>
        </p:nvSpPr>
        <p:spPr/>
        <p:txBody>
          <a:bodyPr/>
          <a:lstStyle/>
          <a:p>
            <a:fld id="{DB333E9F-084A-8543-BC6F-0AE70009C29B}" type="slidenum">
              <a:rPr lang="en-US" smtClean="0"/>
              <a:t>24</a:t>
            </a:fld>
            <a:endParaRPr lang="en-US"/>
          </a:p>
        </p:txBody>
      </p:sp>
    </p:spTree>
    <p:extLst>
      <p:ext uri="{BB962C8B-B14F-4D97-AF65-F5344CB8AC3E}">
        <p14:creationId xmlns:p14="http://schemas.microsoft.com/office/powerpoint/2010/main" val="2676460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we’ll also be considering a few simple tricks that substantially improve bag of words’ models’ performance</a:t>
            </a:r>
          </a:p>
          <a:p>
            <a:r>
              <a:rPr lang="en-US" dirty="0"/>
              <a:t>Most of these will be covered in our activities and computational exercises</a:t>
            </a:r>
          </a:p>
          <a:p>
            <a:r>
              <a:rPr lang="en-US" dirty="0"/>
              <a:t>For now, let’s take a look at one very important variation on counting that can substantially improve prediction performance</a:t>
            </a:r>
          </a:p>
        </p:txBody>
      </p:sp>
      <p:sp>
        <p:nvSpPr>
          <p:cNvPr id="4" name="Slide Number Placeholder 3"/>
          <p:cNvSpPr>
            <a:spLocks noGrp="1"/>
          </p:cNvSpPr>
          <p:nvPr>
            <p:ph type="sldNum" sz="quarter" idx="5"/>
          </p:nvPr>
        </p:nvSpPr>
        <p:spPr/>
        <p:txBody>
          <a:bodyPr/>
          <a:lstStyle/>
          <a:p>
            <a:fld id="{DB333E9F-084A-8543-BC6F-0AE70009C29B}" type="slidenum">
              <a:rPr lang="en-US" smtClean="0"/>
              <a:t>25</a:t>
            </a:fld>
            <a:endParaRPr lang="en-US"/>
          </a:p>
        </p:txBody>
      </p:sp>
    </p:spTree>
    <p:extLst>
      <p:ext uri="{BB962C8B-B14F-4D97-AF65-F5344CB8AC3E}">
        <p14:creationId xmlns:p14="http://schemas.microsoft.com/office/powerpoint/2010/main" val="510935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two passages in this slide</a:t>
            </a:r>
          </a:p>
          <a:p>
            <a:r>
              <a:rPr lang="en-US" dirty="0"/>
              <a:t>The word ‘times’ appears in both passages</a:t>
            </a:r>
          </a:p>
          <a:p>
            <a:r>
              <a:rPr lang="en-US" dirty="0"/>
              <a:t>-- twice in the first, and once in the second</a:t>
            </a:r>
          </a:p>
          <a:p>
            <a:r>
              <a:rPr lang="en-US" dirty="0"/>
              <a:t>However, since the first passage is much longer, we might argue that the word ‘times’ is more important to the second passage than the first</a:t>
            </a:r>
          </a:p>
        </p:txBody>
      </p:sp>
      <p:sp>
        <p:nvSpPr>
          <p:cNvPr id="4" name="Slide Number Placeholder 3"/>
          <p:cNvSpPr>
            <a:spLocks noGrp="1"/>
          </p:cNvSpPr>
          <p:nvPr>
            <p:ph type="sldNum" sz="quarter" idx="5"/>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4262420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quantify this idea, instead of simply counting occurrences of each word, we can instead calculate their term frequency, defined as the number of occurrences divided by the total number of words in the passage</a:t>
            </a:r>
          </a:p>
          <a:p>
            <a:r>
              <a:rPr lang="en-US" dirty="0"/>
              <a:t>When we do this, we see that the term frequency for ‘times’ is higher in the second passage than in the first.</a:t>
            </a:r>
          </a:p>
        </p:txBody>
      </p:sp>
      <p:sp>
        <p:nvSpPr>
          <p:cNvPr id="4" name="Slide Number Placeholder 3"/>
          <p:cNvSpPr>
            <a:spLocks noGrp="1"/>
          </p:cNvSpPr>
          <p:nvPr>
            <p:ph type="sldNum" sz="quarter" idx="5"/>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4066337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might notice is that words that appear in every passage we might consider – words like ‘the’, ‘in’, and ‘was’</a:t>
            </a:r>
          </a:p>
          <a:p>
            <a:r>
              <a:rPr lang="en-US" dirty="0"/>
              <a:t>Are probably not very important even though their term frequency is often high</a:t>
            </a:r>
          </a:p>
          <a:p>
            <a:r>
              <a:rPr lang="en-US" dirty="0"/>
              <a:t>To quantify this idea, we can look at the document frequency – the proportion of the passages, or documents, in which a given word appears</a:t>
            </a:r>
          </a:p>
          <a:p>
            <a:r>
              <a:rPr lang="en-US" dirty="0"/>
              <a:t>Looking at these two passages, the word ‘times’ appears in both, so its document frequency is 2 of 2</a:t>
            </a:r>
          </a:p>
        </p:txBody>
      </p:sp>
      <p:sp>
        <p:nvSpPr>
          <p:cNvPr id="4" name="Slide Number Placeholder 3"/>
          <p:cNvSpPr>
            <a:spLocks noGrp="1"/>
          </p:cNvSpPr>
          <p:nvPr>
            <p:ph type="sldNum" sz="quarter" idx="5"/>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2534017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the word ‘evil’ only appears in one of the two passages, so its document frequency is ½</a:t>
            </a:r>
          </a:p>
          <a:p>
            <a:r>
              <a:rPr lang="en-US" dirty="0"/>
              <a:t>Since ‘evil’ appears in fewer passages – fewer documents – our intuition is that its appearance is probably meaningful, so we want to </a:t>
            </a:r>
            <a:r>
              <a:rPr lang="en-US" i="1" dirty="0"/>
              <a:t>increase</a:t>
            </a:r>
            <a:r>
              <a:rPr lang="en-US" i="0" dirty="0"/>
              <a:t> the size of the corresponding feature</a:t>
            </a:r>
          </a:p>
          <a:p>
            <a:r>
              <a:rPr lang="en-US" i="0" dirty="0"/>
              <a:t>We want to deemphasize words that appear in all passages and emphasize words that only appear in a few</a:t>
            </a:r>
          </a:p>
          <a:p>
            <a:r>
              <a:rPr lang="en-US" i="0" dirty="0"/>
              <a:t>In other words, we want to weight our features by the </a:t>
            </a:r>
            <a:r>
              <a:rPr lang="en-US" i="1" dirty="0"/>
              <a:t>inverse</a:t>
            </a:r>
            <a:r>
              <a:rPr lang="en-US" i="0" dirty="0"/>
              <a:t> of the document frequency</a:t>
            </a:r>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29</a:t>
            </a:fld>
            <a:endParaRPr lang="en-US"/>
          </a:p>
        </p:txBody>
      </p:sp>
    </p:spTree>
    <p:extLst>
      <p:ext uri="{BB962C8B-B14F-4D97-AF65-F5344CB8AC3E}">
        <p14:creationId xmlns:p14="http://schemas.microsoft.com/office/powerpoint/2010/main" val="4087903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computer vision, on the other hand, the features are the different pixels present in images</a:t>
            </a:r>
          </a:p>
          <a:p>
            <a:r>
              <a:rPr lang="en-US" dirty="0"/>
              <a:t>And these pixels are part of a rich, spatial structure – in other words, the positions of the pixels in relation to one another is important</a:t>
            </a:r>
          </a:p>
          <a:p>
            <a:r>
              <a:rPr lang="en-US" dirty="0"/>
              <a:t>As a result, a kind of model that takes advantage of that spatial structure – this model is called a convolutional neural network --</a:t>
            </a:r>
          </a:p>
          <a:p>
            <a:r>
              <a:rPr lang="en-US" dirty="0"/>
              <a:t>Is much better at extracting information from images than logistic regression and other simple models</a:t>
            </a:r>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these two ideas together, we get a modified version of the bag of words features discussed before –</a:t>
            </a:r>
          </a:p>
          <a:p>
            <a:r>
              <a:rPr lang="en-US" dirty="0"/>
              <a:t>It’s called term-frequency inverse document frequency, or </a:t>
            </a:r>
            <a:r>
              <a:rPr lang="en-US" dirty="0" err="1"/>
              <a:t>tf-idf</a:t>
            </a:r>
            <a:endParaRPr lang="en-US" dirty="0"/>
          </a:p>
          <a:p>
            <a:endParaRPr lang="en-US" dirty="0"/>
          </a:p>
          <a:p>
            <a:r>
              <a:rPr lang="en-US" dirty="0"/>
              <a:t>Let’s look at the </a:t>
            </a:r>
            <a:r>
              <a:rPr lang="en-US" dirty="0" err="1"/>
              <a:t>tf-idf</a:t>
            </a:r>
            <a:r>
              <a:rPr lang="en-US" dirty="0"/>
              <a:t> feature for ‘shaking’ in the sentence highlighted in red</a:t>
            </a:r>
          </a:p>
          <a:p>
            <a:r>
              <a:rPr lang="en-US" dirty="0"/>
              <a:t>There are 9 words in the sentence, and shaking appears once, so its term frequency is 1 over 9</a:t>
            </a:r>
          </a:p>
          <a:p>
            <a:r>
              <a:rPr lang="en-US" dirty="0"/>
              <a:t>Looking at the document frequency, this word appears in only one of the seven sentences, so its document frequency is 1 over 7</a:t>
            </a:r>
          </a:p>
          <a:p>
            <a:endParaRPr lang="en-US" dirty="0"/>
          </a:p>
          <a:p>
            <a:r>
              <a:rPr lang="en-US" dirty="0"/>
              <a:t>If we </a:t>
            </a:r>
            <a:r>
              <a:rPr lang="en-US" dirty="0" err="1"/>
              <a:t>multpily</a:t>
            </a:r>
            <a:r>
              <a:rPr lang="en-US" dirty="0"/>
              <a:t> the term frequency by the inverse document frequency – which is another way to say to divide the term frequency by the document frequency –</a:t>
            </a:r>
          </a:p>
          <a:p>
            <a:r>
              <a:rPr lang="en-US" dirty="0"/>
              <a:t>We get 1 over 9 divided by 1 over 7, which is 7/9ths, or .78</a:t>
            </a:r>
          </a:p>
          <a:p>
            <a:endParaRPr lang="en-US" dirty="0"/>
          </a:p>
          <a:p>
            <a:r>
              <a:rPr lang="en-US" dirty="0"/>
              <a:t>Let’s contrast that with the </a:t>
            </a:r>
            <a:r>
              <a:rPr lang="en-US" dirty="0" err="1"/>
              <a:t>tf-idf</a:t>
            </a:r>
            <a:r>
              <a:rPr lang="en-US" dirty="0"/>
              <a:t> feature for ‘I’ in the same sentence. Since ‘I’ appears twice in that sentence, its term frequency is higher – 2/9ths.</a:t>
            </a:r>
          </a:p>
          <a:p>
            <a:r>
              <a:rPr lang="en-US" dirty="0"/>
              <a:t>However, since ‘I’ appears in 5 of the 7 sentences, its document frequency is also much higher – 5/7, </a:t>
            </a:r>
            <a:r>
              <a:rPr lang="en-US" dirty="0" err="1"/>
              <a:t>resuting</a:t>
            </a:r>
            <a:r>
              <a:rPr lang="en-US" dirty="0"/>
              <a:t> in a </a:t>
            </a:r>
            <a:r>
              <a:rPr lang="en-US" dirty="0" err="1"/>
              <a:t>tf-idf</a:t>
            </a:r>
            <a:r>
              <a:rPr lang="en-US" dirty="0"/>
              <a:t> feature of .31, much lower than the feature for ‘shaking’</a:t>
            </a:r>
          </a:p>
        </p:txBody>
      </p:sp>
      <p:sp>
        <p:nvSpPr>
          <p:cNvPr id="4" name="Slide Number Placeholder 3"/>
          <p:cNvSpPr>
            <a:spLocks noGrp="1"/>
          </p:cNvSpPr>
          <p:nvPr>
            <p:ph type="sldNum" sz="quarter" idx="5"/>
          </p:nvPr>
        </p:nvSpPr>
        <p:spPr/>
        <p:txBody>
          <a:bodyPr/>
          <a:lstStyle/>
          <a:p>
            <a:fld id="{DB333E9F-084A-8543-BC6F-0AE70009C29B}" type="slidenum">
              <a:rPr lang="en-US" smtClean="0"/>
              <a:t>30</a:t>
            </a:fld>
            <a:endParaRPr lang="en-US"/>
          </a:p>
        </p:txBody>
      </p:sp>
    </p:spTree>
    <p:extLst>
      <p:ext uri="{BB962C8B-B14F-4D97-AF65-F5344CB8AC3E}">
        <p14:creationId xmlns:p14="http://schemas.microsoft.com/office/powerpoint/2010/main" val="1014191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other steps required to convert documents to features that are conceptually simple, but important</a:t>
            </a:r>
          </a:p>
          <a:p>
            <a:r>
              <a:rPr lang="en-US" dirty="0"/>
              <a:t>We’ll go over these in more detail in our computational exercise</a:t>
            </a:r>
          </a:p>
          <a:p>
            <a:endParaRPr lang="en-US" dirty="0"/>
          </a:p>
          <a:p>
            <a:r>
              <a:rPr lang="en-US" dirty="0"/>
              <a:t>Typically we begin by removing punctuation from our sentences and converting all words to lowercase</a:t>
            </a:r>
          </a:p>
          <a:p>
            <a:r>
              <a:rPr lang="en-US" dirty="0"/>
              <a:t>We don’t want capitalized words to be considered to be different words from their non-capitalized counterparts, for example</a:t>
            </a:r>
          </a:p>
          <a:p>
            <a:endParaRPr lang="en-US" dirty="0"/>
          </a:p>
          <a:p>
            <a:r>
              <a:rPr lang="en-US" dirty="0"/>
              <a:t>Once that’s done, we can split sentences on whitespace so that we can count the individual words</a:t>
            </a:r>
          </a:p>
          <a:p>
            <a:r>
              <a:rPr lang="en-US" dirty="0"/>
              <a:t>This isn’t meaningful on paper, but is important when implementing the process in code</a:t>
            </a:r>
          </a:p>
          <a:p>
            <a:endParaRPr lang="en-US" dirty="0"/>
          </a:p>
          <a:p>
            <a:r>
              <a:rPr lang="en-US" dirty="0"/>
              <a:t>Finally, in some cases we may also want to use stemming, which removes the endings of words so that ‘pass’ and ‘passed’ correspond to the same feature, for example</a:t>
            </a:r>
          </a:p>
          <a:p>
            <a:r>
              <a:rPr lang="en-US" dirty="0"/>
              <a:t>Alternatively, you may hear about lemmatization, which is very similar to stemming, but incorporates a bit more linguistic knowledge</a:t>
            </a:r>
          </a:p>
        </p:txBody>
      </p:sp>
      <p:sp>
        <p:nvSpPr>
          <p:cNvPr id="4" name="Slide Number Placeholder 3"/>
          <p:cNvSpPr>
            <a:spLocks noGrp="1"/>
          </p:cNvSpPr>
          <p:nvPr>
            <p:ph type="sldNum" sz="quarter" idx="5"/>
          </p:nvPr>
        </p:nvSpPr>
        <p:spPr/>
        <p:txBody>
          <a:bodyPr/>
          <a:lstStyle/>
          <a:p>
            <a:fld id="{DB333E9F-084A-8543-BC6F-0AE70009C29B}" type="slidenum">
              <a:rPr lang="en-US" smtClean="0"/>
              <a:t>31</a:t>
            </a:fld>
            <a:endParaRPr lang="en-US"/>
          </a:p>
        </p:txBody>
      </p:sp>
    </p:spTree>
    <p:extLst>
      <p:ext uri="{BB962C8B-B14F-4D97-AF65-F5344CB8AC3E}">
        <p14:creationId xmlns:p14="http://schemas.microsoft.com/office/powerpoint/2010/main" val="1044085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In summary…</a:t>
            </a:r>
          </a:p>
          <a:p>
            <a:pPr marL="0" marR="0" lvl="0" indent="0" algn="l" defTabSz="914333"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Bag of words models solve this challenge by constructing a feature vector in which each element corresponds to a distinct word of interest, and its value is determined by counting the </a:t>
            </a:r>
            <a:r>
              <a:rPr lang="en-US" dirty="0" err="1"/>
              <a:t>occorrences</a:t>
            </a:r>
            <a:r>
              <a:rPr lang="en-US" dirty="0"/>
              <a:t> of that word in the document (or message, or passage)</a:t>
            </a:r>
          </a:p>
          <a:p>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32</a:t>
            </a:fld>
            <a:endParaRPr lang="en-US"/>
          </a:p>
        </p:txBody>
      </p:sp>
    </p:spTree>
    <p:extLst>
      <p:ext uri="{BB962C8B-B14F-4D97-AF65-F5344CB8AC3E}">
        <p14:creationId xmlns:p14="http://schemas.microsoft.com/office/powerpoint/2010/main" val="3103690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consider a new kind of predictive model, one in which the input to the model is a text document, and the output is a label associated with that document</a:t>
            </a:r>
          </a:p>
          <a:p>
            <a:r>
              <a:rPr lang="en-US" dirty="0"/>
              <a:t>For example, the input might be a radiology report, and the output might be a binary label indicating whether an abnormal finding was noted in the report</a:t>
            </a:r>
          </a:p>
          <a:p>
            <a:r>
              <a:rPr lang="en-US" dirty="0"/>
              <a:t>But as we know, all our predictive models – logistic regression, MLP, CNN – they all work with numbers</a:t>
            </a:r>
          </a:p>
          <a:p>
            <a:r>
              <a:rPr lang="en-US" dirty="0"/>
              <a:t>So, right from the start we’re faced with a difficult problem – how can we convert a document into a feature vector that encodes its contents?</a:t>
            </a:r>
          </a:p>
          <a:p>
            <a:r>
              <a:rPr lang="en-US" dirty="0"/>
              <a:t>If we can do that, we can then apply any of the classification models we’ve previously discussed</a:t>
            </a:r>
          </a:p>
          <a:p>
            <a:r>
              <a:rPr lang="en-US" dirty="0"/>
              <a:t>So, that’s the problem we’ll be solving today.</a:t>
            </a:r>
          </a:p>
        </p:txBody>
      </p:sp>
      <p:sp>
        <p:nvSpPr>
          <p:cNvPr id="4" name="Slide Number Placeholder 3"/>
          <p:cNvSpPr>
            <a:spLocks noGrp="1"/>
          </p:cNvSpPr>
          <p:nvPr>
            <p:ph type="sldNum" sz="quarter" idx="5"/>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179639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things a little bit more concrete as we work through this process</a:t>
            </a:r>
          </a:p>
          <a:p>
            <a:r>
              <a:rPr lang="en-US" dirty="0"/>
              <a:t>We’ll consider a predictive model that receives as input a short text message related to maternal health</a:t>
            </a:r>
          </a:p>
          <a:p>
            <a:r>
              <a:rPr lang="en-US" dirty="0"/>
              <a:t>And predicts whether that message is urgent, meaning that it requires an immediate response from a healthcare provider</a:t>
            </a:r>
          </a:p>
          <a:p>
            <a:r>
              <a:rPr lang="en-US" dirty="0"/>
              <a:t>This is a binary classification model – either a message is urgent, or it’s not – and it’s one that was really developed to support expecting and new mothers in South Africa.</a:t>
            </a:r>
          </a:p>
        </p:txBody>
      </p:sp>
      <p:sp>
        <p:nvSpPr>
          <p:cNvPr id="4" name="Slide Number Placeholder 3"/>
          <p:cNvSpPr>
            <a:spLocks noGrp="1"/>
          </p:cNvSpPr>
          <p:nvPr>
            <p:ph type="sldNum" sz="quarter" idx="10"/>
          </p:nvPr>
        </p:nvSpPr>
        <p:spPr/>
        <p:txBody>
          <a:bodyPr/>
          <a:lstStyle/>
          <a:p>
            <a:fld id="{738EA247-0547-4418-98F2-216488368539}" type="slidenum">
              <a:rPr lang="en-US" smtClean="0"/>
              <a:t>5</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Once again, for a model like APACHE III, the features are numeric measurements</a:t>
            </a:r>
          </a:p>
          <a:p>
            <a:pPr marL="171450" indent="-171450">
              <a:buFontTx/>
              <a:buChar char="-"/>
            </a:pPr>
            <a:r>
              <a:rPr lang="en-US" dirty="0"/>
              <a:t>And the order of these measurements is important, because each element of the feature vector corresponds to one or more specific model parameters</a:t>
            </a:r>
          </a:p>
          <a:p>
            <a:pPr marL="171450" indent="-171450">
              <a:buFontTx/>
              <a:buChar char="-"/>
            </a:pPr>
            <a:r>
              <a:rPr lang="en-US" dirty="0"/>
              <a:t>We can think of our features as an ordered list of specific patient characteristics that can be quantified for each patient</a:t>
            </a:r>
          </a:p>
          <a:p>
            <a:pPr marL="171450" indent="-171450">
              <a:buFontTx/>
              <a:buChar char="-"/>
            </a:pPr>
            <a:r>
              <a:rPr lang="en-US" dirty="0"/>
              <a:t>So, what we’re looking for is an ordered list of specific document characteristics that can be quantified for each document</a:t>
            </a:r>
          </a:p>
        </p:txBody>
      </p:sp>
      <p:sp>
        <p:nvSpPr>
          <p:cNvPr id="4" name="Slide Number Placeholder 3"/>
          <p:cNvSpPr>
            <a:spLocks noGrp="1"/>
          </p:cNvSpPr>
          <p:nvPr>
            <p:ph type="sldNum" sz="quarter" idx="5"/>
          </p:nvPr>
        </p:nvSpPr>
        <p:spPr/>
        <p:txBody>
          <a:bodyPr/>
          <a:lstStyle/>
          <a:p>
            <a:fld id="{9FCDE58F-843A-8447-AF7F-7BD31329CDC1}" type="slidenum">
              <a:rPr lang="en-US" smtClean="0"/>
              <a:t>6</a:t>
            </a:fld>
            <a:endParaRPr lang="en-US"/>
          </a:p>
        </p:txBody>
      </p:sp>
    </p:spTree>
    <p:extLst>
      <p:ext uri="{BB962C8B-B14F-4D97-AF65-F5344CB8AC3E}">
        <p14:creationId xmlns:p14="http://schemas.microsoft.com/office/powerpoint/2010/main" val="1846702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Previously, we discussed how we train our predictive models</a:t>
            </a:r>
          </a:p>
          <a:p>
            <a:r>
              <a:rPr lang="en-US" dirty="0"/>
              <a:t>We gather a bunch of historical data, which we call the training set</a:t>
            </a:r>
          </a:p>
          <a:p>
            <a:r>
              <a:rPr lang="en-US" dirty="0"/>
              <a:t>We choose a model, for example logistic regression</a:t>
            </a:r>
          </a:p>
          <a:p>
            <a:r>
              <a:rPr lang="en-US" dirty="0"/>
              <a:t>And we choose parameters of that model that result in the best predictions, on average, across the training set</a:t>
            </a:r>
          </a:p>
        </p:txBody>
      </p:sp>
      <p:sp>
        <p:nvSpPr>
          <p:cNvPr id="4" name="Slide Number Placeholder 3"/>
          <p:cNvSpPr>
            <a:spLocks noGrp="1"/>
          </p:cNvSpPr>
          <p:nvPr>
            <p:ph type="sldNum" sz="quarter" idx="10"/>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50166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Once we’ve done that, we freeze the parameters</a:t>
            </a:r>
          </a:p>
          <a:p>
            <a:r>
              <a:rPr lang="en-US" dirty="0"/>
              <a:t>And we can use our model – our machine – to make predictions for the y values associated with features x it hasn’t seen before</a:t>
            </a:r>
          </a:p>
        </p:txBody>
      </p:sp>
      <p:sp>
        <p:nvSpPr>
          <p:cNvPr id="4" name="Slide Number Placeholder 3"/>
          <p:cNvSpPr>
            <a:spLocks noGrp="1"/>
          </p:cNvSpPr>
          <p:nvPr>
            <p:ph type="sldNum" sz="quarter" idx="10"/>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3368591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now, our training data looks like this instead.</a:t>
            </a:r>
          </a:p>
          <a:p>
            <a:r>
              <a:rPr lang="en-US" dirty="0"/>
              <a:t>We have a collection of text messages – these are messages sent by new or expecting mothers, questions about their health, their pregnancy, or their baby</a:t>
            </a:r>
          </a:p>
          <a:p>
            <a:r>
              <a:rPr lang="en-US" dirty="0"/>
              <a:t>And in these historical data we also have labels that tell us whether each message was determined to be urgent, or not, by the staff member who read it</a:t>
            </a:r>
          </a:p>
          <a:p>
            <a:r>
              <a:rPr lang="en-US" dirty="0"/>
              <a:t>We want our model to learn from these data to be able to predict whether newly received messages are urgent.</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64857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D3-97BA-8344-B77C-C3C47F735D9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8DBA69F-5897-5F44-92BC-479B55DE9F72}"/>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168764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A9F9-9678-2743-B0D7-2303C7428EE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13DE2-E1E8-8C40-8B00-91EF68139310}"/>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3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45086-DAA8-FA49-915F-8B28AFD11691}"/>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C3AEF-AC20-C245-8112-195AA156825C}"/>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96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978B-4908-E74D-904A-A9B895A7A4E8}"/>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E95FDE3-C177-1D4F-8016-6A5AB9FFDB1A}"/>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14302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E1A6-E52F-4747-BDCC-731EBD265521}"/>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F6EB1E-6EAC-2648-A744-4B558DCE75F3}"/>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233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E9F5-3F39-8E4C-BD4D-1CE5E62BBBD0}"/>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74D2129-2C12-3841-9061-8E28A68014A4}"/>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91948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D62C-5F4D-E44A-83A0-2BC6297AC53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6B95D4C-6239-3649-B2F4-8E6928D47EA6}"/>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F8D897-46F7-6F4A-923F-F54D4AC8EDCD}"/>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44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88B0-8D06-274D-BE50-BA152C915180}"/>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FDF0989-E654-F74F-BDDF-08D57674E37E}"/>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0B350-276D-2F47-92C4-83C039986958}"/>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37B8AD-206C-8C44-9626-E020EEC70A68}"/>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5FD7E1-9246-8240-81C8-52CC098D2AF6}"/>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078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8C-55E0-A347-B987-C8C09FC4D1C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21580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566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9015-2329-5341-BA02-B62A1090C2C9}"/>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A0FF641-56D6-9245-BB4A-FB626664FCEF}"/>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4B0617-AE85-6146-99DD-9CE2384C1EBB}"/>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07857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4FE-227B-BB4B-AFCB-C70369A59A9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3E786AE-9738-E14C-9B4A-B463D9070E75}"/>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61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F484-86EC-9D4F-B229-7E1EAF28C76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D461AC-7026-3144-A874-8D55CA87D4FA}"/>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DD8018D-F66B-1C4B-AB9A-982327027AC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387853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7A1C-4A6B-7B44-8A98-088B9E5FDCA5}"/>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FFC838-A01F-6845-991B-CECF9A0A4ABA}"/>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811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B298A-6686-FD4A-B48C-A4474FE37F1A}"/>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D5486A-4CA8-BE4C-8736-29596810DE67}"/>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43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DC07-CABA-9E4D-9E3A-95E05BCB87D8}"/>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28BD0F8-3355-CA42-8F79-D8191E4962BE}"/>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1098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6984-E4BA-284B-B7AF-D51BD0BDCBE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F353D1B-9EE2-4E4F-B36A-F0F237B8A8E4}"/>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FBE0A-D618-A548-B1F3-E7BCD2D5715F}"/>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17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D306-FDF6-DE45-90F3-DD6E0A2416EE}"/>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E7B324-C8C1-B34B-93B4-5E52FB3E7B79}"/>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C052-E346-7A4E-A53F-178DCAB9D312}"/>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F207E-CBC1-6444-AE32-2D03AB9BEB81}"/>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86491-5FF8-E448-A837-D74C6F85ECFD}"/>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452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2B47-C6F1-2C47-83A6-7C9765DBB8CB}"/>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5863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8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67C-A2EB-A742-BD60-241901035A2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6484264-1CC0-ED47-9FC4-17EA9AEE949C}"/>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82311-296D-B54E-84F6-B91B4D004E05}"/>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88862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9CE1-388E-D644-BFC2-E3BA89CDFE77}"/>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2F9288A-BC67-054C-8D82-B775C7F3F0B2}"/>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B7354F2-00A4-E440-B3B4-24D0906C104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73761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64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903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audio" Target="../media/media21.m4a"/><Relationship Id="rId7" Type="http://schemas.openxmlformats.org/officeDocument/2006/relationships/image" Target="../media/image2.png"/><Relationship Id="rId2" Type="http://schemas.microsoft.com/office/2007/relationships/media" Target="../media/media21.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21.xml"/><Relationship Id="rId4"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tif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jpeg"/><Relationship Id="rId5" Type="http://schemas.openxmlformats.org/officeDocument/2006/relationships/image" Target="../media/image5.tif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9.png"/><Relationship Id="rId5" Type="http://schemas.openxmlformats.org/officeDocument/2006/relationships/image" Target="../media/image7.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6.xml"/><Relationship Id="rId7" Type="http://schemas.openxmlformats.org/officeDocument/2006/relationships/image" Target="../media/image2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7.emf"/><Relationship Id="rId5" Type="http://schemas.openxmlformats.org/officeDocument/2006/relationships/image" Target="../media/image2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2.png"/><Relationship Id="rId5" Type="http://schemas.openxmlformats.org/officeDocument/2006/relationships/image" Target="../media/image7.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6379"/>
            <a:ext cx="7772400" cy="2392291"/>
          </a:xfrm>
        </p:spPr>
        <p:txBody>
          <a:bodyPr>
            <a:normAutofit/>
          </a:bodyPr>
          <a:lstStyle/>
          <a:p>
            <a:pPr>
              <a:spcAft>
                <a:spcPts val="900"/>
              </a:spcAft>
            </a:pPr>
            <a:r>
              <a:rPr lang="en-US" dirty="0"/>
              <a:t>Natural Language Processing with Bag of Words Models</a:t>
            </a:r>
            <a:br>
              <a:rPr lang="en-US" dirty="0"/>
            </a:br>
            <a:endParaRPr lang="en-US" sz="3600" dirty="0"/>
          </a:p>
        </p:txBody>
      </p:sp>
      <p:sp>
        <p:nvSpPr>
          <p:cNvPr id="3" name="Subtitle 2"/>
          <p:cNvSpPr>
            <a:spLocks noGrp="1"/>
          </p:cNvSpPr>
          <p:nvPr>
            <p:ph type="subTitle" idx="1"/>
          </p:nvPr>
        </p:nvSpPr>
        <p:spPr>
          <a:xfrm>
            <a:off x="2124669" y="3555221"/>
            <a:ext cx="4894661" cy="814096"/>
          </a:xfrm>
        </p:spPr>
        <p:txBody>
          <a:bodyPr>
            <a:normAutofit/>
          </a:bodyPr>
          <a:lstStyle/>
          <a:p>
            <a:r>
              <a:rPr lang="en-US" dirty="0"/>
              <a:t>Matthew Engelhard</a:t>
            </a:r>
          </a:p>
        </p:txBody>
      </p:sp>
      <p:pic>
        <p:nvPicPr>
          <p:cNvPr id="7" name="Video 6">
            <a:hlinkClick r:id="" action="ppaction://media"/>
            <a:extLst>
              <a:ext uri="{FF2B5EF4-FFF2-40B4-BE49-F238E27FC236}">
                <a16:creationId xmlns:a16="http://schemas.microsoft.com/office/drawing/2014/main" id="{EAA97F9B-6F58-AE48-9A34-A44DFCFB259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500" cy="1285875"/>
          </a:xfrm>
          <a:prstGeom prst="rect">
            <a:avLst/>
          </a:prstGeom>
        </p:spPr>
      </p:pic>
    </p:spTree>
    <p:extLst>
      <p:ext uri="{BB962C8B-B14F-4D97-AF65-F5344CB8AC3E}">
        <p14:creationId xmlns:p14="http://schemas.microsoft.com/office/powerpoint/2010/main" val="2670148704"/>
      </p:ext>
    </p:extLst>
  </p:cSld>
  <p:clrMapOvr>
    <a:masterClrMapping/>
  </p:clrMapOvr>
  <mc:AlternateContent xmlns:mc="http://schemas.openxmlformats.org/markup-compatibility/2006" xmlns:p14="http://schemas.microsoft.com/office/powerpoint/2010/main">
    <mc:Choice Requires="p14">
      <p:transition spd="slow" p14:dur="2000" advTm="40136"/>
    </mc:Choice>
    <mc:Fallback xmlns="">
      <p:transition spd="slow" advTm="40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5B1F-FF3B-0343-BF72-5E560AFB1433}"/>
              </a:ext>
            </a:extLst>
          </p:cNvPr>
          <p:cNvSpPr>
            <a:spLocks noGrp="1"/>
          </p:cNvSpPr>
          <p:nvPr>
            <p:ph type="title"/>
          </p:nvPr>
        </p:nvSpPr>
        <p:spPr/>
        <p:txBody>
          <a:bodyPr/>
          <a:lstStyle/>
          <a:p>
            <a:r>
              <a:rPr lang="en-US" dirty="0"/>
              <a:t>We need numbers, not words</a:t>
            </a:r>
          </a:p>
        </p:txBody>
      </p:sp>
      <p:sp>
        <p:nvSpPr>
          <p:cNvPr id="3" name="Content Placeholder 2">
            <a:extLst>
              <a:ext uri="{FF2B5EF4-FFF2-40B4-BE49-F238E27FC236}">
                <a16:creationId xmlns:a16="http://schemas.microsoft.com/office/drawing/2014/main" id="{650C32A1-FAC9-DF4D-9BCD-37F50B6AA074}"/>
              </a:ext>
            </a:extLst>
          </p:cNvPr>
          <p:cNvSpPr>
            <a:spLocks noGrp="1"/>
          </p:cNvSpPr>
          <p:nvPr>
            <p:ph idx="1"/>
          </p:nvPr>
        </p:nvSpPr>
        <p:spPr>
          <a:xfrm>
            <a:off x="457200" y="1612557"/>
            <a:ext cx="8229600" cy="2982066"/>
          </a:xfrm>
        </p:spPr>
        <p:txBody>
          <a:bodyPr/>
          <a:lstStyle/>
          <a:p>
            <a:r>
              <a:rPr lang="en-US" b="1" dirty="0">
                <a:solidFill>
                  <a:schemeClr val="tx1"/>
                </a:solidFill>
              </a:rPr>
              <a:t>Can we convert our text to a </a:t>
            </a:r>
            <a:br>
              <a:rPr lang="en-US" b="1" dirty="0">
                <a:solidFill>
                  <a:schemeClr val="tx1"/>
                </a:solidFill>
              </a:rPr>
            </a:br>
            <a:r>
              <a:rPr lang="en-US" b="1" dirty="0">
                <a:solidFill>
                  <a:schemeClr val="tx1"/>
                </a:solidFill>
              </a:rPr>
              <a:t>vector or sequence of numbers?</a:t>
            </a:r>
          </a:p>
          <a:p>
            <a:endParaRPr lang="en-US" dirty="0"/>
          </a:p>
          <a:p>
            <a:r>
              <a:rPr lang="en-US" dirty="0"/>
              <a:t>If yes, we can use logistic regression (or any other predictive model)!</a:t>
            </a:r>
          </a:p>
        </p:txBody>
      </p:sp>
      <p:pic>
        <p:nvPicPr>
          <p:cNvPr id="4" name="Audio 3">
            <a:hlinkClick r:id="" action="ppaction://media"/>
            <a:extLst>
              <a:ext uri="{FF2B5EF4-FFF2-40B4-BE49-F238E27FC236}">
                <a16:creationId xmlns:a16="http://schemas.microsoft.com/office/drawing/2014/main" id="{B646D96B-1A36-7743-87B0-3A9343EB07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61139482"/>
      </p:ext>
    </p:extLst>
  </p:cSld>
  <p:clrMapOvr>
    <a:masterClrMapping/>
  </p:clrMapOvr>
  <mc:AlternateContent xmlns:mc="http://schemas.openxmlformats.org/markup-compatibility/2006" xmlns:p14="http://schemas.microsoft.com/office/powerpoint/2010/main">
    <mc:Choice Requires="p14">
      <p:transition spd="slow" p14:dur="2000" advTm="18668"/>
    </mc:Choice>
    <mc:Fallback xmlns="">
      <p:transition spd="slow" advTm="18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233998"/>
            <a:ext cx="8090587" cy="857250"/>
          </a:xfrm>
        </p:spPr>
        <p:txBody>
          <a:bodyPr>
            <a:noAutofit/>
          </a:bodyPr>
          <a:lstStyle/>
          <a:p>
            <a:pPr algn="l"/>
            <a:r>
              <a:rPr lang="en-US" sz="3600" dirty="0"/>
              <a:t>First try: count words in each SMS</a:t>
            </a:r>
            <a:br>
              <a:rPr lang="en-US" sz="3600" dirty="0"/>
            </a:br>
            <a:r>
              <a:rPr lang="en-US" sz="3600" dirty="0"/>
              <a:t>Step 1: </a:t>
            </a:r>
            <a:r>
              <a:rPr lang="en-US" sz="3600" u="sng" dirty="0"/>
              <a:t>Define a </a:t>
            </a:r>
            <a:r>
              <a:rPr lang="en-US" sz="3600" b="1" u="sng" dirty="0"/>
              <a:t>vocabulary</a:t>
            </a:r>
            <a:r>
              <a:rPr lang="en-US" sz="3600" u="sng" dirty="0"/>
              <a:t> of words</a:t>
            </a:r>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94619" y="2609084"/>
            <a:ext cx="3170396" cy="1251122"/>
          </a:xfrm>
          <a:prstGeom prst="rect">
            <a:avLst/>
          </a:prstGeom>
        </p:spPr>
      </p:pic>
      <p:sp>
        <p:nvSpPr>
          <p:cNvPr id="8" name="Right Arrow 7"/>
          <p:cNvSpPr/>
          <p:nvPr/>
        </p:nvSpPr>
        <p:spPr>
          <a:xfrm>
            <a:off x="3447535" y="2877844"/>
            <a:ext cx="1955457" cy="713603"/>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list of all words </a:t>
            </a:r>
          </a:p>
          <a:p>
            <a:pPr algn="ctr"/>
            <a:r>
              <a:rPr lang="en-US" sz="1200" dirty="0"/>
              <a:t>(in no particular order)</a:t>
            </a:r>
          </a:p>
        </p:txBody>
      </p:sp>
      <p:sp>
        <p:nvSpPr>
          <p:cNvPr id="22" name="TextBox 21"/>
          <p:cNvSpPr txBox="1"/>
          <p:nvPr/>
        </p:nvSpPr>
        <p:spPr>
          <a:xfrm>
            <a:off x="5696454" y="2369024"/>
            <a:ext cx="3200411" cy="1754326"/>
          </a:xfrm>
          <a:prstGeom prst="rect">
            <a:avLst/>
          </a:prstGeom>
          <a:noFill/>
        </p:spPr>
        <p:txBody>
          <a:bodyPr wrap="square" numCol="3"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pic>
        <p:nvPicPr>
          <p:cNvPr id="3" name="Audio 2">
            <a:hlinkClick r:id="" action="ppaction://media"/>
            <a:extLst>
              <a:ext uri="{FF2B5EF4-FFF2-40B4-BE49-F238E27FC236}">
                <a16:creationId xmlns:a16="http://schemas.microsoft.com/office/drawing/2014/main" id="{799EC3E6-367A-D249-AD0E-E9AA70D27E0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081121109"/>
      </p:ext>
    </p:extLst>
  </p:cSld>
  <p:clrMapOvr>
    <a:masterClrMapping/>
  </p:clrMapOvr>
  <mc:AlternateContent xmlns:mc="http://schemas.openxmlformats.org/markup-compatibility/2006" xmlns:p14="http://schemas.microsoft.com/office/powerpoint/2010/main">
    <mc:Choice Requires="p14">
      <p:transition spd="slow" p14:dur="2000" advTm="65752"/>
    </mc:Choice>
    <mc:Fallback xmlns="">
      <p:transition spd="slow" advTm="65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05396" y="-680636"/>
            <a:ext cx="1047205"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306033" y="1877937"/>
            <a:ext cx="2658869" cy="300082"/>
          </a:xfrm>
          <a:prstGeom prst="rect">
            <a:avLst/>
          </a:prstGeom>
          <a:noFill/>
        </p:spPr>
        <p:txBody>
          <a:bodyPr wrap="none" rtlCol="0">
            <a:spAutoFit/>
          </a:bodyPr>
          <a:lstStyle/>
          <a:p>
            <a:r>
              <a:rPr lang="en-US" sz="1350" dirty="0"/>
              <a:t>What helps with morning sickness?</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7B534DE6-01D6-894D-9CF9-5F71EBAA1D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49687656"/>
      </p:ext>
    </p:extLst>
  </p:cSld>
  <p:clrMapOvr>
    <a:masterClrMapping/>
  </p:clrMapOvr>
  <mc:AlternateContent xmlns:mc="http://schemas.openxmlformats.org/markup-compatibility/2006" xmlns:p14="http://schemas.microsoft.com/office/powerpoint/2010/main">
    <mc:Choice Requires="p14">
      <p:transition spd="slow" p14:dur="2000" advTm="50491"/>
    </mc:Choice>
    <mc:Fallback xmlns="">
      <p:transition spd="slow" advTm="50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4" y="-730122"/>
            <a:ext cx="994170"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114010" y="1877937"/>
            <a:ext cx="3037691" cy="300082"/>
          </a:xfrm>
          <a:prstGeom prst="rect">
            <a:avLst/>
          </a:prstGeom>
          <a:noFill/>
        </p:spPr>
        <p:txBody>
          <a:bodyPr wrap="none" rtlCol="0">
            <a:spAutoFit/>
          </a:bodyPr>
          <a:lstStyle/>
          <a:p>
            <a:r>
              <a:rPr lang="en-US" sz="1350" dirty="0"/>
              <a:t>I passed out and Mom said I was shaking</a:t>
            </a:r>
          </a:p>
        </p:txBody>
      </p:sp>
      <p:sp>
        <p:nvSpPr>
          <p:cNvPr id="26" name="TextBox 2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8841ED80-D6CE-7745-9311-70B4D2717A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98548258"/>
      </p:ext>
    </p:extLst>
  </p:cSld>
  <p:clrMapOvr>
    <a:masterClrMapping/>
  </p:clrMapOvr>
  <mc:AlternateContent xmlns:mc="http://schemas.openxmlformats.org/markup-compatibility/2006" xmlns:p14="http://schemas.microsoft.com/office/powerpoint/2010/main">
    <mc:Choice Requires="p14">
      <p:transition spd="slow" p14:dur="2000" advTm="10077"/>
    </mc:Choice>
    <mc:Fallback xmlns="">
      <p:transition spd="slow" advTm="10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3" y="-730122"/>
            <a:ext cx="994171"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572524" y="1877937"/>
            <a:ext cx="2127377" cy="300082"/>
          </a:xfrm>
          <a:prstGeom prst="rect">
            <a:avLst/>
          </a:prstGeom>
          <a:noFill/>
        </p:spPr>
        <p:txBody>
          <a:bodyPr wrap="none" rtlCol="0">
            <a:spAutoFit/>
          </a:bodyPr>
          <a:lstStyle/>
          <a:p>
            <a:r>
              <a:rPr lang="en-US" sz="1350" dirty="0"/>
              <a:t>Where is the nearest clinic?</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7301DC7E-F56D-154C-8DF0-7CA28AF8FA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6332047"/>
      </p:ext>
    </p:extLst>
  </p:cSld>
  <p:clrMapOvr>
    <a:masterClrMapping/>
  </p:clrMapOvr>
  <mc:AlternateContent xmlns:mc="http://schemas.openxmlformats.org/markup-compatibility/2006" xmlns:p14="http://schemas.microsoft.com/office/powerpoint/2010/main">
    <mc:Choice Requires="p14">
      <p:transition spd="slow" p14:dur="2000" advTm="13413"/>
    </mc:Choice>
    <mc:Fallback xmlns="">
      <p:transition spd="slow" advTm="13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Note that word order does not matter!</a:t>
            </a:r>
            <a:endParaRPr lang="en-US" sz="3000" u="sng" dirty="0"/>
          </a:p>
        </p:txBody>
      </p:sp>
      <p:sp>
        <p:nvSpPr>
          <p:cNvPr id="24" name="TextBox 23"/>
          <p:cNvSpPr txBox="1"/>
          <p:nvPr/>
        </p:nvSpPr>
        <p:spPr>
          <a:xfrm rot="16200000">
            <a:off x="4190882" y="-707793"/>
            <a:ext cx="1076234"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627829" y="1877937"/>
            <a:ext cx="2016771" cy="300082"/>
          </a:xfrm>
          <a:prstGeom prst="rect">
            <a:avLst/>
          </a:prstGeom>
          <a:noFill/>
        </p:spPr>
        <p:txBody>
          <a:bodyPr wrap="none" rtlCol="0">
            <a:spAutoFit/>
          </a:bodyPr>
          <a:lstStyle/>
          <a:p>
            <a:r>
              <a:rPr lang="en-US" sz="1350" dirty="0"/>
              <a:t>clinic is where nearest the</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630365"/>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02D8C5FF-06D0-1848-A13A-8A55A852E1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677321702"/>
      </p:ext>
    </p:extLst>
  </p:cSld>
  <p:clrMapOvr>
    <a:masterClrMapping/>
  </p:clrMapOvr>
  <mc:AlternateContent xmlns:mc="http://schemas.openxmlformats.org/markup-compatibility/2006" xmlns:p14="http://schemas.microsoft.com/office/powerpoint/2010/main">
    <mc:Choice Requires="p14">
      <p:transition spd="slow" p14:dur="2000" advTm="32835"/>
    </mc:Choice>
    <mc:Fallback xmlns="">
      <p:transition spd="slow" advTm="3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25603" y="2214948"/>
            <a:ext cx="1722870" cy="1722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 “bag of words”</a:t>
            </a:r>
          </a:p>
        </p:txBody>
      </p:sp>
      <p:sp>
        <p:nvSpPr>
          <p:cNvPr id="4" name="TextBox 3"/>
          <p:cNvSpPr txBox="1"/>
          <p:nvPr/>
        </p:nvSpPr>
        <p:spPr>
          <a:xfrm>
            <a:off x="3955537" y="3070200"/>
            <a:ext cx="543739" cy="300082"/>
          </a:xfrm>
          <a:prstGeom prst="rect">
            <a:avLst/>
          </a:prstGeom>
          <a:noFill/>
        </p:spPr>
        <p:txBody>
          <a:bodyPr wrap="none" rtlCol="0">
            <a:spAutoFit/>
          </a:bodyPr>
          <a:lstStyle/>
          <a:p>
            <a:r>
              <a:rPr lang="en-US" sz="1350" dirty="0"/>
              <a:t>clinic</a:t>
            </a:r>
          </a:p>
        </p:txBody>
      </p:sp>
      <p:sp>
        <p:nvSpPr>
          <p:cNvPr id="5" name="TextBox 4"/>
          <p:cNvSpPr txBox="1"/>
          <p:nvPr/>
        </p:nvSpPr>
        <p:spPr>
          <a:xfrm>
            <a:off x="4222424" y="3531843"/>
            <a:ext cx="292068" cy="300082"/>
          </a:xfrm>
          <a:prstGeom prst="rect">
            <a:avLst/>
          </a:prstGeom>
          <a:noFill/>
        </p:spPr>
        <p:txBody>
          <a:bodyPr wrap="none" rtlCol="0">
            <a:spAutoFit/>
          </a:bodyPr>
          <a:lstStyle/>
          <a:p>
            <a:r>
              <a:rPr lang="en-US" sz="1350" dirty="0"/>
              <a:t>is</a:t>
            </a:r>
          </a:p>
        </p:txBody>
      </p:sp>
      <p:sp>
        <p:nvSpPr>
          <p:cNvPr id="6" name="TextBox 5"/>
          <p:cNvSpPr txBox="1"/>
          <p:nvPr/>
        </p:nvSpPr>
        <p:spPr>
          <a:xfrm>
            <a:off x="3849605" y="3294556"/>
            <a:ext cx="631198" cy="300082"/>
          </a:xfrm>
          <a:prstGeom prst="rect">
            <a:avLst/>
          </a:prstGeom>
          <a:noFill/>
        </p:spPr>
        <p:txBody>
          <a:bodyPr wrap="none" rtlCol="0">
            <a:spAutoFit/>
          </a:bodyPr>
          <a:lstStyle/>
          <a:p>
            <a:r>
              <a:rPr lang="en-US" sz="1350" dirty="0"/>
              <a:t>where</a:t>
            </a:r>
          </a:p>
        </p:txBody>
      </p:sp>
      <p:sp>
        <p:nvSpPr>
          <p:cNvPr id="7" name="TextBox 6"/>
          <p:cNvSpPr txBox="1"/>
          <p:nvPr/>
        </p:nvSpPr>
        <p:spPr>
          <a:xfrm>
            <a:off x="4471502" y="3402865"/>
            <a:ext cx="420308" cy="300082"/>
          </a:xfrm>
          <a:prstGeom prst="rect">
            <a:avLst/>
          </a:prstGeom>
          <a:noFill/>
        </p:spPr>
        <p:txBody>
          <a:bodyPr wrap="none" rtlCol="0">
            <a:spAutoFit/>
          </a:bodyPr>
          <a:lstStyle/>
          <a:p>
            <a:r>
              <a:rPr lang="en-US" sz="1350" dirty="0"/>
              <a:t>the</a:t>
            </a:r>
          </a:p>
        </p:txBody>
      </p:sp>
      <p:sp>
        <p:nvSpPr>
          <p:cNvPr id="8" name="TextBox 7"/>
          <p:cNvSpPr txBox="1"/>
          <p:nvPr/>
        </p:nvSpPr>
        <p:spPr>
          <a:xfrm>
            <a:off x="4380850" y="3125866"/>
            <a:ext cx="714234" cy="300082"/>
          </a:xfrm>
          <a:prstGeom prst="rect">
            <a:avLst/>
          </a:prstGeom>
          <a:noFill/>
        </p:spPr>
        <p:txBody>
          <a:bodyPr wrap="none" rtlCol="0">
            <a:spAutoFit/>
          </a:bodyPr>
          <a:lstStyle/>
          <a:p>
            <a:r>
              <a:rPr lang="en-US" sz="1350" dirty="0"/>
              <a:t>nearest</a:t>
            </a:r>
          </a:p>
        </p:txBody>
      </p:sp>
      <p:pic>
        <p:nvPicPr>
          <p:cNvPr id="3" name="Audio 2">
            <a:hlinkClick r:id="" action="ppaction://media"/>
            <a:extLst>
              <a:ext uri="{FF2B5EF4-FFF2-40B4-BE49-F238E27FC236}">
                <a16:creationId xmlns:a16="http://schemas.microsoft.com/office/drawing/2014/main" id="{623C82E8-D9E7-E248-A8B5-B40A092A65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04201028"/>
      </p:ext>
    </p:extLst>
  </p:cSld>
  <p:clrMapOvr>
    <a:masterClrMapping/>
  </p:clrMapOvr>
  <mc:AlternateContent xmlns:mc="http://schemas.openxmlformats.org/markup-compatibility/2006" xmlns:p14="http://schemas.microsoft.com/office/powerpoint/2010/main">
    <mc:Choice Requires="p14">
      <p:transition spd="slow" p14:dur="2000" advTm="32759"/>
    </mc:Choice>
    <mc:Fallback xmlns="">
      <p:transition spd="slow" advTm="32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5"/>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6"/>
                <a:stretch>
                  <a:fillRect r="-13333" b="-9091"/>
                </a:stretch>
              </a:blipFill>
            </p:spPr>
            <p:txBody>
              <a:bodyPr/>
              <a:lstStyle/>
              <a:p>
                <a:r>
                  <a:rPr lang="en-US">
                    <a:noFill/>
                  </a:rPr>
                  <a:t> </a:t>
                </a:r>
              </a:p>
            </p:txBody>
          </p:sp>
        </mc:Fallback>
      </mc:AlternateContent>
      <p:sp>
        <p:nvSpPr>
          <p:cNvPr id="31" name="TextBox 30"/>
          <p:cNvSpPr txBox="1"/>
          <p:nvPr/>
        </p:nvSpPr>
        <p:spPr>
          <a:xfrm rot="16200000">
            <a:off x="4226719" y="150486"/>
            <a:ext cx="110506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extLst>
              <p:ext uri="{D42A27DB-BD31-4B8C-83A1-F6EECF244321}">
                <p14:modId xmlns:p14="http://schemas.microsoft.com/office/powerpoint/2010/main" val="3470708870"/>
              </p:ext>
            </p:extLst>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A1EFEDA5-5BB3-724F-B72D-73ECEEAF19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490881436"/>
      </p:ext>
    </p:extLst>
  </p:cSld>
  <p:clrMapOvr>
    <a:masterClrMapping/>
  </p:clrMapOvr>
  <mc:AlternateContent xmlns:mc="http://schemas.openxmlformats.org/markup-compatibility/2006" xmlns:p14="http://schemas.microsoft.com/office/powerpoint/2010/main">
    <mc:Choice Requires="p14">
      <p:transition spd="slow" p14:dur="2000" advTm="7856"/>
    </mc:Choice>
    <mc:Fallback xmlns="">
      <p:transition spd="slow" advTm="7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a:ln>
            <a:noFill/>
          </a:ln>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5"/>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6"/>
                <a:stretch>
                  <a:fillRect r="-13333" b="-9091"/>
                </a:stretch>
              </a:blipFill>
            </p:spPr>
            <p:txBody>
              <a:bodyPr/>
              <a:lstStyle/>
              <a:p>
                <a:r>
                  <a:rPr lang="en-US">
                    <a:noFill/>
                  </a:rPr>
                  <a:t> </a:t>
                </a:r>
              </a:p>
            </p:txBody>
          </p:sp>
        </mc:Fallback>
      </mc:AlternateContent>
      <p:sp>
        <p:nvSpPr>
          <p:cNvPr id="31" name="TextBox 30"/>
          <p:cNvSpPr txBox="1"/>
          <p:nvPr/>
        </p:nvSpPr>
        <p:spPr>
          <a:xfrm rot="16200000">
            <a:off x="4269309" y="168486"/>
            <a:ext cx="101988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a:ln>
            <a:noFill/>
          </a:ln>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pic>
        <p:nvPicPr>
          <p:cNvPr id="3" name="Audio 2">
            <a:hlinkClick r:id="" action="ppaction://media"/>
            <a:extLst>
              <a:ext uri="{FF2B5EF4-FFF2-40B4-BE49-F238E27FC236}">
                <a16:creationId xmlns:a16="http://schemas.microsoft.com/office/drawing/2014/main" id="{3C830576-1C00-A740-B716-701148D848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428474083"/>
      </p:ext>
    </p:extLst>
  </p:cSld>
  <p:clrMapOvr>
    <a:masterClrMapping/>
  </p:clrMapOvr>
  <mc:AlternateContent xmlns:mc="http://schemas.openxmlformats.org/markup-compatibility/2006" xmlns:p14="http://schemas.microsoft.com/office/powerpoint/2010/main">
    <mc:Choice Requires="p14">
      <p:transition spd="slow" p14:dur="2000" advTm="43198"/>
    </mc:Choice>
    <mc:Fallback xmlns="">
      <p:transition spd="slow" advTm="43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a:ln>
            <a:noFill/>
          </a:ln>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5"/>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6"/>
                <a:stretch>
                  <a:fillRect r="-13333" b="-9091"/>
                </a:stretch>
              </a:blipFill>
            </p:spPr>
            <p:txBody>
              <a:bodyPr/>
              <a:lstStyle/>
              <a:p>
                <a:r>
                  <a:rPr lang="en-US">
                    <a:noFill/>
                  </a:rPr>
                  <a:t> </a:t>
                </a:r>
              </a:p>
            </p:txBody>
          </p:sp>
        </mc:Fallback>
      </mc:AlternateContent>
      <p:sp>
        <p:nvSpPr>
          <p:cNvPr id="31" name="TextBox 30"/>
          <p:cNvSpPr txBox="1"/>
          <p:nvPr/>
        </p:nvSpPr>
        <p:spPr>
          <a:xfrm rot="16200000">
            <a:off x="4269309" y="168486"/>
            <a:ext cx="101988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extLst>
              <p:ext uri="{D42A27DB-BD31-4B8C-83A1-F6EECF244321}">
                <p14:modId xmlns:p14="http://schemas.microsoft.com/office/powerpoint/2010/main" val="2901985607"/>
              </p:ext>
            </p:extLst>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a:ln>
            <a:noFill/>
          </a:ln>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flipH="1">
            <a:off x="5139423" y="1547684"/>
            <a:ext cx="1134721" cy="3225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6343779" y="1405128"/>
            <a:ext cx="533544" cy="300082"/>
          </a:xfrm>
          <a:prstGeom prst="rect">
            <a:avLst/>
          </a:prstGeom>
          <a:noFill/>
        </p:spPr>
        <p:txBody>
          <a:bodyPr wrap="none" rtlCol="0">
            <a:spAutoFit/>
          </a:bodyPr>
          <a:lstStyle/>
          <a:p>
            <a:r>
              <a:rPr lang="en-US" sz="1350" dirty="0"/>
              <a:t>large</a:t>
            </a:r>
          </a:p>
        </p:txBody>
      </p:sp>
      <p:cxnSp>
        <p:nvCxnSpPr>
          <p:cNvPr id="46" name="Straight Arrow Connector 45"/>
          <p:cNvCxnSpPr/>
          <p:nvPr/>
        </p:nvCxnSpPr>
        <p:spPr>
          <a:xfrm flipH="1">
            <a:off x="5113786" y="927785"/>
            <a:ext cx="1155920" cy="601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6339340" y="785229"/>
            <a:ext cx="1547360" cy="300082"/>
          </a:xfrm>
          <a:prstGeom prst="rect">
            <a:avLst/>
          </a:prstGeom>
          <a:noFill/>
        </p:spPr>
        <p:txBody>
          <a:bodyPr wrap="square" rtlCol="0">
            <a:spAutoFit/>
          </a:bodyPr>
          <a:lstStyle/>
          <a:p>
            <a:r>
              <a:rPr lang="en-US" sz="1350" dirty="0"/>
              <a:t>near 1 (urgent)</a:t>
            </a:r>
          </a:p>
        </p:txBody>
      </p:sp>
      <p:pic>
        <p:nvPicPr>
          <p:cNvPr id="3" name="Audio 2">
            <a:hlinkClick r:id="" action="ppaction://media"/>
            <a:extLst>
              <a:ext uri="{FF2B5EF4-FFF2-40B4-BE49-F238E27FC236}">
                <a16:creationId xmlns:a16="http://schemas.microsoft.com/office/drawing/2014/main" id="{85684D07-8C43-8642-BC55-C1B259997E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64628074"/>
      </p:ext>
    </p:extLst>
  </p:cSld>
  <p:clrMapOvr>
    <a:masterClrMapping/>
  </p:clrMapOvr>
  <mc:AlternateContent xmlns:mc="http://schemas.openxmlformats.org/markup-compatibility/2006" xmlns:p14="http://schemas.microsoft.com/office/powerpoint/2010/main">
    <mc:Choice Requires="p14">
      <p:transition spd="slow" p14:dur="2000" advTm="23143"/>
    </mc:Choice>
    <mc:Fallback xmlns="">
      <p:transition spd="slow" advTm="231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3178716" y="467266"/>
            <a:ext cx="262758" cy="4338186"/>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083537" y="2908291"/>
            <a:ext cx="2240351"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6386821" y="2458390"/>
            <a:ext cx="2003517"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273844"/>
            <a:ext cx="9144000" cy="994172"/>
          </a:xfrm>
        </p:spPr>
        <p:txBody>
          <a:bodyPr>
            <a:normAutofit/>
          </a:bodyPr>
          <a:lstStyle/>
          <a:p>
            <a:pPr algn="ctr"/>
            <a:r>
              <a:rPr lang="en-US" dirty="0"/>
              <a:t>Lecture 1: what is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3395818" y="395267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141002"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6258233"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4" name="Audio 3">
            <a:hlinkClick r:id="" action="ppaction://media"/>
            <a:extLst>
              <a:ext uri="{FF2B5EF4-FFF2-40B4-BE49-F238E27FC236}">
                <a16:creationId xmlns:a16="http://schemas.microsoft.com/office/drawing/2014/main" id="{CD9F2297-6DB8-0D4A-BF16-15E3BE2DEA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03834350"/>
      </p:ext>
    </p:extLst>
  </p:cSld>
  <p:clrMapOvr>
    <a:masterClrMapping/>
  </p:clrMapOvr>
  <mc:AlternateContent xmlns:mc="http://schemas.openxmlformats.org/markup-compatibility/2006" xmlns:p14="http://schemas.microsoft.com/office/powerpoint/2010/main">
    <mc:Choice Requires="p14">
      <p:transition spd="slow" p14:dur="2000" advTm="38598"/>
    </mc:Choice>
    <mc:Fallback xmlns="">
      <p:transition spd="slow" advTm="38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3323-3803-9746-B8A5-4E93C893BE02}"/>
              </a:ext>
            </a:extLst>
          </p:cNvPr>
          <p:cNvSpPr>
            <a:spLocks noGrp="1"/>
          </p:cNvSpPr>
          <p:nvPr>
            <p:ph type="title"/>
          </p:nvPr>
        </p:nvSpPr>
        <p:spPr/>
        <p:txBody>
          <a:bodyPr/>
          <a:lstStyle/>
          <a:p>
            <a:r>
              <a:rPr lang="en-US" dirty="0"/>
              <a:t>Strengths and Weaknesses</a:t>
            </a:r>
          </a:p>
        </p:txBody>
      </p:sp>
      <p:sp>
        <p:nvSpPr>
          <p:cNvPr id="3"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404038"/>
            <a:ext cx="8229600" cy="3394472"/>
          </a:xfrm>
        </p:spPr>
        <p:txBody>
          <a:bodyPr>
            <a:normAutofit/>
          </a:bodyPr>
          <a:lstStyle/>
          <a:p>
            <a:r>
              <a:rPr lang="en-US" dirty="0"/>
              <a:t>(+) This approach is simple and works surprisingly well in practice</a:t>
            </a:r>
          </a:p>
          <a:p>
            <a:endParaRPr lang="en-US" dirty="0"/>
          </a:p>
          <a:p>
            <a:r>
              <a:rPr lang="en-US" dirty="0"/>
              <a:t>(+) Often the best approach with small datasets</a:t>
            </a:r>
          </a:p>
          <a:p>
            <a:endParaRPr lang="en-US" dirty="0"/>
          </a:p>
          <a:p>
            <a:r>
              <a:rPr lang="en-US" dirty="0"/>
              <a:t>(-) Does not capture word order</a:t>
            </a:r>
          </a:p>
          <a:p>
            <a:endParaRPr lang="en-US" dirty="0"/>
          </a:p>
          <a:p>
            <a:r>
              <a:rPr lang="en-US" dirty="0"/>
              <a:t>(-) Does not group synonyms together or understand semantic relationships between words</a:t>
            </a:r>
          </a:p>
        </p:txBody>
      </p:sp>
      <p:pic>
        <p:nvPicPr>
          <p:cNvPr id="4" name="Audio 3">
            <a:hlinkClick r:id="" action="ppaction://media"/>
            <a:extLst>
              <a:ext uri="{FF2B5EF4-FFF2-40B4-BE49-F238E27FC236}">
                <a16:creationId xmlns:a16="http://schemas.microsoft.com/office/drawing/2014/main" id="{68EF40B0-CF00-614C-AF5C-746FE47B4F4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023462223"/>
      </p:ext>
    </p:extLst>
  </p:cSld>
  <p:clrMapOvr>
    <a:masterClrMapping/>
  </p:clrMapOvr>
  <mc:AlternateContent xmlns:mc="http://schemas.openxmlformats.org/markup-compatibility/2006" xmlns:p14="http://schemas.microsoft.com/office/powerpoint/2010/main">
    <mc:Choice Requires="p14">
      <p:transition spd="slow" p14:dur="2000" advTm="61986"/>
    </mc:Choice>
    <mc:Fallback xmlns="">
      <p:transition spd="slow" advTm="61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20" y="233998"/>
            <a:ext cx="9202694" cy="857250"/>
          </a:xfrm>
        </p:spPr>
        <p:txBody>
          <a:bodyPr>
            <a:noAutofit/>
          </a:bodyPr>
          <a:lstStyle/>
          <a:p>
            <a:pPr algn="l"/>
            <a:r>
              <a:rPr lang="en-US" sz="3000" dirty="0"/>
              <a:t>2nd try: count 1- and 2-grams in each SMS</a:t>
            </a:r>
            <a:br>
              <a:rPr lang="en-US" sz="3000" dirty="0"/>
            </a:br>
            <a:r>
              <a:rPr lang="en-US" sz="3000" dirty="0"/>
              <a:t>(i.e. extend vocabulary to include 2-word phrases)</a:t>
            </a:r>
            <a:endParaRPr lang="en-US" sz="3000" u="sng" dirty="0"/>
          </a:p>
        </p:txBody>
      </p:sp>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94619" y="2528446"/>
            <a:ext cx="3170396" cy="1251122"/>
          </a:xfrm>
          <a:prstGeom prst="rect">
            <a:avLst/>
          </a:prstGeom>
        </p:spPr>
      </p:pic>
      <p:sp>
        <p:nvSpPr>
          <p:cNvPr id="8" name="Right Arrow 7"/>
          <p:cNvSpPr/>
          <p:nvPr/>
        </p:nvSpPr>
        <p:spPr>
          <a:xfrm rot="20327913">
            <a:off x="2668660" y="1966303"/>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1-grams</a:t>
            </a:r>
          </a:p>
        </p:txBody>
      </p:sp>
      <p:sp>
        <p:nvSpPr>
          <p:cNvPr id="22" name="TextBox 21"/>
          <p:cNvSpPr txBox="1"/>
          <p:nvPr/>
        </p:nvSpPr>
        <p:spPr>
          <a:xfrm>
            <a:off x="4028291" y="1325262"/>
            <a:ext cx="4022124" cy="1131079"/>
          </a:xfrm>
          <a:prstGeom prst="rect">
            <a:avLst/>
          </a:prstGeom>
          <a:noFill/>
        </p:spPr>
        <p:txBody>
          <a:bodyPr wrap="square" numCol="5"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
        <p:nvSpPr>
          <p:cNvPr id="6" name="TextBox 5"/>
          <p:cNvSpPr txBox="1"/>
          <p:nvPr/>
        </p:nvSpPr>
        <p:spPr>
          <a:xfrm>
            <a:off x="4028291" y="2913946"/>
            <a:ext cx="4896377" cy="1546577"/>
          </a:xfrm>
          <a:prstGeom prst="rect">
            <a:avLst/>
          </a:prstGeom>
          <a:noFill/>
        </p:spPr>
        <p:txBody>
          <a:bodyPr wrap="square" numCol="3" rtlCol="0">
            <a:spAutoFit/>
          </a:bodyPr>
          <a:lstStyle/>
          <a:p>
            <a:r>
              <a:rPr lang="en-US" sz="1350" dirty="0"/>
              <a:t>what helps</a:t>
            </a:r>
          </a:p>
          <a:p>
            <a:r>
              <a:rPr lang="en-US" sz="1350" dirty="0"/>
              <a:t>helps with</a:t>
            </a:r>
          </a:p>
          <a:p>
            <a:r>
              <a:rPr lang="en-US" sz="1350" dirty="0"/>
              <a:t>with morning</a:t>
            </a:r>
          </a:p>
          <a:p>
            <a:r>
              <a:rPr lang="en-US" sz="1350" dirty="0"/>
              <a:t>morning sickness</a:t>
            </a:r>
          </a:p>
          <a:p>
            <a:r>
              <a:rPr lang="en-US" sz="1350" dirty="0"/>
              <a:t>how many</a:t>
            </a:r>
          </a:p>
          <a:p>
            <a:r>
              <a:rPr lang="en-US" sz="1350" dirty="0"/>
              <a:t>many months</a:t>
            </a:r>
          </a:p>
          <a:p>
            <a:r>
              <a:rPr lang="en-US" sz="1350" dirty="0"/>
              <a:t>months should</a:t>
            </a:r>
          </a:p>
          <a:p>
            <a:r>
              <a:rPr lang="en-US" sz="1350" dirty="0"/>
              <a:t>should I</a:t>
            </a:r>
          </a:p>
          <a:p>
            <a:r>
              <a:rPr lang="en-US" sz="1350" dirty="0"/>
              <a:t>I breastfeed</a:t>
            </a:r>
          </a:p>
          <a:p>
            <a:r>
              <a:rPr lang="en-US" sz="1350" dirty="0"/>
              <a:t>I passed</a:t>
            </a:r>
          </a:p>
          <a:p>
            <a:r>
              <a:rPr lang="en-US" sz="1350" dirty="0"/>
              <a:t>passed out</a:t>
            </a:r>
          </a:p>
          <a:p>
            <a:r>
              <a:rPr lang="en-US" sz="1350" dirty="0"/>
              <a:t>out and</a:t>
            </a:r>
          </a:p>
          <a:p>
            <a:r>
              <a:rPr lang="en-US" sz="1350" dirty="0"/>
              <a:t>and mom</a:t>
            </a:r>
          </a:p>
          <a:p>
            <a:r>
              <a:rPr lang="en-US" sz="1350" dirty="0"/>
              <a:t>mom said</a:t>
            </a:r>
          </a:p>
          <a:p>
            <a:r>
              <a:rPr lang="en-US" sz="1350" dirty="0"/>
              <a:t>said I</a:t>
            </a:r>
          </a:p>
          <a:p>
            <a:r>
              <a:rPr lang="en-US" sz="1350" dirty="0"/>
              <a:t>I was</a:t>
            </a:r>
          </a:p>
          <a:p>
            <a:r>
              <a:rPr lang="en-US" sz="1350" dirty="0"/>
              <a:t>was shaking</a:t>
            </a:r>
          </a:p>
          <a:p>
            <a:r>
              <a:rPr lang="en-US" sz="1350" dirty="0"/>
              <a:t>where is</a:t>
            </a:r>
          </a:p>
          <a:p>
            <a:r>
              <a:rPr lang="en-US" sz="1350" dirty="0"/>
              <a:t>is the</a:t>
            </a:r>
          </a:p>
          <a:p>
            <a:r>
              <a:rPr lang="en-US" sz="1350" dirty="0"/>
              <a:t>the nearest</a:t>
            </a:r>
          </a:p>
          <a:p>
            <a:r>
              <a:rPr lang="en-US" sz="1350" dirty="0"/>
              <a:t>nearest clinic</a:t>
            </a:r>
          </a:p>
        </p:txBody>
      </p:sp>
      <p:sp>
        <p:nvSpPr>
          <p:cNvPr id="7" name="Right Arrow 6"/>
          <p:cNvSpPr/>
          <p:nvPr/>
        </p:nvSpPr>
        <p:spPr>
          <a:xfrm rot="622100">
            <a:off x="2683597" y="3579948"/>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2-grams</a:t>
            </a:r>
          </a:p>
        </p:txBody>
      </p:sp>
      <p:pic>
        <p:nvPicPr>
          <p:cNvPr id="9" name="Audio 8">
            <a:hlinkClick r:id="" action="ppaction://media"/>
            <a:extLst>
              <a:ext uri="{FF2B5EF4-FFF2-40B4-BE49-F238E27FC236}">
                <a16:creationId xmlns:a16="http://schemas.microsoft.com/office/drawing/2014/main" id="{B99D8827-C19F-D749-A715-6DAFE516AE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3211709024"/>
      </p:ext>
    </p:extLst>
  </p:cSld>
  <p:clrMapOvr>
    <a:masterClrMapping/>
  </p:clrMapOvr>
  <mc:AlternateContent xmlns:mc="http://schemas.openxmlformats.org/markup-compatibility/2006" xmlns:p14="http://schemas.microsoft.com/office/powerpoint/2010/main">
    <mc:Choice Requires="p14">
      <p:transition spd="slow" p14:dur="2000" advTm="48308"/>
    </mc:Choice>
    <mc:Fallback xmlns="">
      <p:transition spd="slow" advTm="48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66674" y="2743714"/>
            <a:ext cx="4086247" cy="300082"/>
          </a:xfrm>
          <a:prstGeom prst="rect">
            <a:avLst/>
          </a:prstGeom>
          <a:noFill/>
        </p:spPr>
        <p:txBody>
          <a:bodyPr wrap="none" rtlCol="0">
            <a:spAutoFit/>
          </a:bodyPr>
          <a:lstStyle/>
          <a:p>
            <a:r>
              <a:rPr lang="en-US" sz="1350" dirty="0">
                <a:solidFill>
                  <a:schemeClr val="accent1"/>
                </a:solidFill>
              </a:rPr>
              <a:t>Bag of 1-grams: no difference between these sentences</a:t>
            </a:r>
          </a:p>
        </p:txBody>
      </p:sp>
      <p:pic>
        <p:nvPicPr>
          <p:cNvPr id="3" name="Audio 2">
            <a:hlinkClick r:id="" action="ppaction://media"/>
            <a:extLst>
              <a:ext uri="{FF2B5EF4-FFF2-40B4-BE49-F238E27FC236}">
                <a16:creationId xmlns:a16="http://schemas.microsoft.com/office/drawing/2014/main" id="{1892A50A-3146-5444-9696-B8D731209D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016696364"/>
      </p:ext>
    </p:extLst>
  </p:cSld>
  <p:clrMapOvr>
    <a:masterClrMapping/>
  </p:clrMapOvr>
  <mc:AlternateContent xmlns:mc="http://schemas.openxmlformats.org/markup-compatibility/2006" xmlns:p14="http://schemas.microsoft.com/office/powerpoint/2010/main">
    <mc:Choice Requires="p14">
      <p:transition spd="slow" p14:dur="2000" advTm="20582"/>
    </mc:Choice>
    <mc:Fallback xmlns="">
      <p:transition spd="slow" advTm="20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95249" y="2120466"/>
            <a:ext cx="1803379" cy="1546577"/>
          </a:xfrm>
          <a:prstGeom prst="rect">
            <a:avLst/>
          </a:prstGeom>
          <a:noFill/>
        </p:spPr>
        <p:txBody>
          <a:bodyPr wrap="none" rtlCol="0">
            <a:spAutoFit/>
          </a:bodyPr>
          <a:lstStyle/>
          <a:p>
            <a:r>
              <a:rPr lang="en-US" sz="1350" u="sng" dirty="0">
                <a:solidFill>
                  <a:schemeClr val="accent1"/>
                </a:solidFill>
              </a:rPr>
              <a:t>Bag of 1- and 2-grams</a:t>
            </a:r>
            <a:r>
              <a:rPr lang="en-US" sz="1350" dirty="0">
                <a:solidFill>
                  <a:schemeClr val="accent1"/>
                </a:solidFill>
              </a:rPr>
              <a:t>: </a:t>
            </a:r>
          </a:p>
          <a:p>
            <a:endParaRPr lang="en-US" sz="1350" dirty="0">
              <a:solidFill>
                <a:schemeClr val="accent1"/>
              </a:solidFill>
            </a:endParaRPr>
          </a:p>
          <a:p>
            <a:r>
              <a:rPr lang="en-US" sz="1350" b="1" dirty="0">
                <a:solidFill>
                  <a:schemeClr val="accent1"/>
                </a:solidFill>
              </a:rPr>
              <a:t>not sick</a:t>
            </a:r>
            <a:r>
              <a:rPr lang="en-US" sz="1350" dirty="0">
                <a:solidFill>
                  <a:schemeClr val="accent1"/>
                </a:solidFill>
              </a:rPr>
              <a:t>, </a:t>
            </a:r>
            <a:r>
              <a:rPr lang="en-US" sz="1350" b="1" dirty="0">
                <a:solidFill>
                  <a:schemeClr val="accent1"/>
                </a:solidFill>
              </a:rPr>
              <a:t>feel great </a:t>
            </a:r>
          </a:p>
          <a:p>
            <a:endParaRPr lang="en-US" sz="1350" dirty="0">
              <a:solidFill>
                <a:schemeClr val="accent1"/>
              </a:solidFill>
            </a:endParaRPr>
          </a:p>
          <a:p>
            <a:r>
              <a:rPr lang="en-US" sz="1350" dirty="0">
                <a:solidFill>
                  <a:schemeClr val="accent1"/>
                </a:solidFill>
              </a:rPr>
              <a:t>versus </a:t>
            </a:r>
          </a:p>
          <a:p>
            <a:endParaRPr lang="en-US" sz="1350" dirty="0">
              <a:solidFill>
                <a:schemeClr val="accent1"/>
              </a:solidFill>
            </a:endParaRPr>
          </a:p>
          <a:p>
            <a:r>
              <a:rPr lang="en-US" sz="1350" b="1" dirty="0">
                <a:solidFill>
                  <a:schemeClr val="accent1"/>
                </a:solidFill>
              </a:rPr>
              <a:t>not great</a:t>
            </a:r>
            <a:r>
              <a:rPr lang="en-US" sz="1350" dirty="0">
                <a:solidFill>
                  <a:schemeClr val="accent1"/>
                </a:solidFill>
              </a:rPr>
              <a:t>, </a:t>
            </a:r>
            <a:r>
              <a:rPr lang="en-US" sz="1350" b="1" dirty="0">
                <a:solidFill>
                  <a:schemeClr val="accent1"/>
                </a:solidFill>
              </a:rPr>
              <a:t>feel sick</a:t>
            </a:r>
          </a:p>
        </p:txBody>
      </p:sp>
      <p:pic>
        <p:nvPicPr>
          <p:cNvPr id="3" name="Audio 2">
            <a:hlinkClick r:id="" action="ppaction://media"/>
            <a:extLst>
              <a:ext uri="{FF2B5EF4-FFF2-40B4-BE49-F238E27FC236}">
                <a16:creationId xmlns:a16="http://schemas.microsoft.com/office/drawing/2014/main" id="{C38DB925-E44E-284D-B48D-1DEC0C9292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750042253"/>
      </p:ext>
    </p:extLst>
  </p:cSld>
  <p:clrMapOvr>
    <a:masterClrMapping/>
  </p:clrMapOvr>
  <mc:AlternateContent xmlns:mc="http://schemas.openxmlformats.org/markup-compatibility/2006" xmlns:p14="http://schemas.microsoft.com/office/powerpoint/2010/main">
    <mc:Choice Requires="p14">
      <p:transition spd="slow" p14:dur="2000" advTm="30013"/>
    </mc:Choice>
    <mc:Fallback xmlns="">
      <p:transition spd="slow" advTm="30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13276"/>
            <a:ext cx="8949382" cy="857250"/>
          </a:xfrm>
        </p:spPr>
        <p:txBody>
          <a:bodyPr>
            <a:noAutofit/>
          </a:bodyPr>
          <a:lstStyle/>
          <a:p>
            <a:pPr algn="l"/>
            <a:r>
              <a:rPr lang="en-US" sz="3000" dirty="0"/>
              <a:t>3rd try: more powerful methods to work with…</a:t>
            </a:r>
            <a:endParaRPr lang="en-US" sz="3000" u="sng" dirty="0"/>
          </a:p>
        </p:txBody>
      </p:sp>
      <p:sp>
        <p:nvSpPr>
          <p:cNvPr id="9"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149179"/>
            <a:ext cx="8229600" cy="3649331"/>
          </a:xfrm>
        </p:spPr>
        <p:txBody>
          <a:bodyPr>
            <a:normAutofit/>
          </a:bodyPr>
          <a:lstStyle/>
          <a:p>
            <a:r>
              <a:rPr lang="en-US" dirty="0"/>
              <a:t>(a) word </a:t>
            </a:r>
            <a:r>
              <a:rPr lang="en-US" u="sng" dirty="0"/>
              <a:t>meaning</a:t>
            </a:r>
            <a:r>
              <a:rPr lang="en-US" dirty="0"/>
              <a:t>: assign words to vectors that encode their meaning numerically</a:t>
            </a:r>
          </a:p>
          <a:p>
            <a:endParaRPr lang="en-US" dirty="0"/>
          </a:p>
          <a:p>
            <a:r>
              <a:rPr lang="en-US" dirty="0"/>
              <a:t>(b) words in </a:t>
            </a:r>
            <a:r>
              <a:rPr lang="en-US" u="sng" dirty="0"/>
              <a:t>context</a:t>
            </a:r>
            <a:r>
              <a:rPr lang="en-US" dirty="0"/>
              <a:t>: neural network architectures that act on </a:t>
            </a:r>
            <a:r>
              <a:rPr lang="en-US" i="1" dirty="0"/>
              <a:t>sequences</a:t>
            </a:r>
            <a:r>
              <a:rPr lang="en-US" dirty="0"/>
              <a:t> of words (rather than a bag of words)</a:t>
            </a:r>
          </a:p>
        </p:txBody>
      </p:sp>
      <p:pic>
        <p:nvPicPr>
          <p:cNvPr id="3" name="Audio 2">
            <a:hlinkClick r:id="" action="ppaction://media"/>
            <a:extLst>
              <a:ext uri="{FF2B5EF4-FFF2-40B4-BE49-F238E27FC236}">
                <a16:creationId xmlns:a16="http://schemas.microsoft.com/office/drawing/2014/main" id="{412A8B91-D32C-8849-A397-791985E5A8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39217830"/>
      </p:ext>
    </p:extLst>
  </p:cSld>
  <p:clrMapOvr>
    <a:masterClrMapping/>
  </p:clrMapOvr>
  <mc:AlternateContent xmlns:mc="http://schemas.openxmlformats.org/markup-compatibility/2006" xmlns:p14="http://schemas.microsoft.com/office/powerpoint/2010/main">
    <mc:Choice Requires="p14">
      <p:transition spd="slow" p14:dur="2000" advTm="48235"/>
    </mc:Choice>
    <mc:Fallback xmlns="">
      <p:transition spd="slow" advTm="48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Text Processing Details</a:t>
            </a:r>
          </a:p>
        </p:txBody>
      </p:sp>
      <p:sp>
        <p:nvSpPr>
          <p:cNvPr id="3" name="Text Placeholder 2"/>
          <p:cNvSpPr>
            <a:spLocks noGrp="1"/>
          </p:cNvSpPr>
          <p:nvPr>
            <p:ph type="body" idx="1"/>
          </p:nvPr>
        </p:nvSpPr>
        <p:spPr/>
        <p:txBody>
          <a:bodyPr/>
          <a:lstStyle/>
          <a:p>
            <a:r>
              <a:rPr lang="en-US" dirty="0"/>
              <a:t>(for bag of words models)</a:t>
            </a:r>
          </a:p>
        </p:txBody>
      </p:sp>
      <p:pic>
        <p:nvPicPr>
          <p:cNvPr id="4" name="Audio 3">
            <a:hlinkClick r:id="" action="ppaction://media"/>
            <a:extLst>
              <a:ext uri="{FF2B5EF4-FFF2-40B4-BE49-F238E27FC236}">
                <a16:creationId xmlns:a16="http://schemas.microsoft.com/office/drawing/2014/main" id="{85A90163-5EAE-994F-AE3D-4FAEF16DB7A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6895064"/>
      </p:ext>
    </p:extLst>
  </p:cSld>
  <p:clrMapOvr>
    <a:masterClrMapping/>
  </p:clrMapOvr>
  <mc:AlternateContent xmlns:mc="http://schemas.openxmlformats.org/markup-compatibility/2006" xmlns:p14="http://schemas.microsoft.com/office/powerpoint/2010/main">
    <mc:Choice Requires="p14">
      <p:transition spd="slow" p14:dur="2000" advTm="17838"/>
    </mc:Choice>
    <mc:Fallback xmlns="">
      <p:transition spd="slow" advTm="17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457584" y="1194264"/>
            <a:ext cx="2275366" cy="415498"/>
          </a:xfrm>
          <a:prstGeom prst="rect">
            <a:avLst/>
          </a:prstGeom>
          <a:noFill/>
        </p:spPr>
        <p:txBody>
          <a:bodyPr wrap="none" rtlCol="0">
            <a:spAutoFit/>
          </a:bodyPr>
          <a:lstStyle/>
          <a:p>
            <a:r>
              <a:rPr lang="en-US" sz="2100" dirty="0"/>
              <a:t>term count: ‘times’</a:t>
            </a:r>
          </a:p>
        </p:txBody>
      </p:sp>
      <p:sp>
        <p:nvSpPr>
          <p:cNvPr id="7" name="TextBox 6"/>
          <p:cNvSpPr txBox="1"/>
          <p:nvPr/>
        </p:nvSpPr>
        <p:spPr>
          <a:xfrm>
            <a:off x="866775" y="2371844"/>
            <a:ext cx="359394" cy="507831"/>
          </a:xfrm>
          <a:prstGeom prst="rect">
            <a:avLst/>
          </a:prstGeom>
          <a:noFill/>
        </p:spPr>
        <p:txBody>
          <a:bodyPr wrap="none" rtlCol="0">
            <a:spAutoFit/>
          </a:bodyPr>
          <a:lstStyle/>
          <a:p>
            <a:r>
              <a:rPr lang="en-US" sz="2700" dirty="0"/>
              <a:t>2</a:t>
            </a:r>
          </a:p>
        </p:txBody>
      </p:sp>
      <p:sp>
        <p:nvSpPr>
          <p:cNvPr id="8" name="TextBox 7"/>
          <p:cNvSpPr txBox="1"/>
          <p:nvPr/>
        </p:nvSpPr>
        <p:spPr>
          <a:xfrm>
            <a:off x="866775" y="3842803"/>
            <a:ext cx="359394" cy="507831"/>
          </a:xfrm>
          <a:prstGeom prst="rect">
            <a:avLst/>
          </a:prstGeom>
          <a:noFill/>
        </p:spPr>
        <p:txBody>
          <a:bodyPr wrap="none" rtlCol="0">
            <a:spAutoFit/>
          </a:bodyPr>
          <a:lstStyle/>
          <a:p>
            <a:r>
              <a:rPr lang="en-US" sz="2700" dirty="0"/>
              <a:t>1</a:t>
            </a:r>
          </a:p>
        </p:txBody>
      </p:sp>
      <p:pic>
        <p:nvPicPr>
          <p:cNvPr id="3" name="Audio 2">
            <a:hlinkClick r:id="" action="ppaction://media"/>
            <a:extLst>
              <a:ext uri="{FF2B5EF4-FFF2-40B4-BE49-F238E27FC236}">
                <a16:creationId xmlns:a16="http://schemas.microsoft.com/office/drawing/2014/main" id="{6876B9ED-2C72-7E48-9CF3-E36F4D8F03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10064542"/>
      </p:ext>
    </p:extLst>
  </p:cSld>
  <p:clrMapOvr>
    <a:masterClrMapping/>
  </p:clrMapOvr>
  <mc:AlternateContent xmlns:mc="http://schemas.openxmlformats.org/markup-compatibility/2006" xmlns:p14="http://schemas.microsoft.com/office/powerpoint/2010/main">
    <mc:Choice Requires="p14">
      <p:transition spd="slow" p14:dur="2000" advTm="18413"/>
    </mc:Choice>
    <mc:Fallback xmlns="">
      <p:transition spd="slow" advTm="18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220164" y="1192012"/>
            <a:ext cx="2752677" cy="415498"/>
          </a:xfrm>
          <a:prstGeom prst="rect">
            <a:avLst/>
          </a:prstGeom>
          <a:noFill/>
        </p:spPr>
        <p:txBody>
          <a:bodyPr wrap="none" rtlCol="0">
            <a:spAutoFit/>
          </a:bodyPr>
          <a:lstStyle/>
          <a:p>
            <a:r>
              <a:rPr lang="en-US" sz="2100" dirty="0"/>
              <a:t>term frequency: ‘times’</a:t>
            </a:r>
          </a:p>
        </p:txBody>
      </p:sp>
      <p:sp>
        <p:nvSpPr>
          <p:cNvPr id="7" name="TextBox 6"/>
          <p:cNvSpPr txBox="1"/>
          <p:nvPr/>
        </p:nvSpPr>
        <p:spPr>
          <a:xfrm>
            <a:off x="536757" y="2371844"/>
            <a:ext cx="1016625" cy="507831"/>
          </a:xfrm>
          <a:prstGeom prst="rect">
            <a:avLst/>
          </a:prstGeom>
          <a:noFill/>
        </p:spPr>
        <p:txBody>
          <a:bodyPr wrap="none" rtlCol="0">
            <a:spAutoFit/>
          </a:bodyPr>
          <a:lstStyle/>
          <a:p>
            <a:r>
              <a:rPr lang="en-US" sz="2700" dirty="0"/>
              <a:t>2/119</a:t>
            </a:r>
          </a:p>
        </p:txBody>
      </p:sp>
      <p:sp>
        <p:nvSpPr>
          <p:cNvPr id="8" name="TextBox 7"/>
          <p:cNvSpPr txBox="1"/>
          <p:nvPr/>
        </p:nvSpPr>
        <p:spPr>
          <a:xfrm>
            <a:off x="624520" y="3842803"/>
            <a:ext cx="841897" cy="507831"/>
          </a:xfrm>
          <a:prstGeom prst="rect">
            <a:avLst/>
          </a:prstGeom>
          <a:noFill/>
        </p:spPr>
        <p:txBody>
          <a:bodyPr wrap="none" rtlCol="0">
            <a:spAutoFit/>
          </a:bodyPr>
          <a:lstStyle/>
          <a:p>
            <a:r>
              <a:rPr lang="en-US" sz="2700" dirty="0"/>
              <a:t>1/16</a:t>
            </a:r>
          </a:p>
        </p:txBody>
      </p:sp>
      <p:sp>
        <p:nvSpPr>
          <p:cNvPr id="3" name="TextBox 2"/>
          <p:cNvSpPr txBox="1"/>
          <p:nvPr/>
        </p:nvSpPr>
        <p:spPr>
          <a:xfrm>
            <a:off x="5918205" y="3932241"/>
            <a:ext cx="2977033" cy="507831"/>
          </a:xfrm>
          <a:prstGeom prst="rect">
            <a:avLst/>
          </a:prstGeom>
          <a:noFill/>
        </p:spPr>
        <p:txBody>
          <a:bodyPr wrap="none" rtlCol="0">
            <a:spAutoFit/>
          </a:bodyPr>
          <a:lstStyle/>
          <a:p>
            <a:r>
              <a:rPr lang="en-US" sz="1350" dirty="0">
                <a:solidFill>
                  <a:schemeClr val="accent2"/>
                </a:solidFill>
              </a:rPr>
              <a:t>-&gt; better measure of the importance of </a:t>
            </a:r>
          </a:p>
          <a:p>
            <a:r>
              <a:rPr lang="en-US" sz="1350" dirty="0">
                <a:solidFill>
                  <a:schemeClr val="accent2"/>
                </a:solidFill>
              </a:rPr>
              <a:t>the term within a given text sample</a:t>
            </a:r>
          </a:p>
        </p:txBody>
      </p:sp>
      <p:pic>
        <p:nvPicPr>
          <p:cNvPr id="9" name="Audio 8">
            <a:hlinkClick r:id="" action="ppaction://media"/>
            <a:extLst>
              <a:ext uri="{FF2B5EF4-FFF2-40B4-BE49-F238E27FC236}">
                <a16:creationId xmlns:a16="http://schemas.microsoft.com/office/drawing/2014/main" id="{B80A138C-905C-1447-BC49-35F1187FE5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61807737"/>
      </p:ext>
    </p:extLst>
  </p:cSld>
  <p:clrMapOvr>
    <a:masterClrMapping/>
  </p:clrMapOvr>
  <mc:AlternateContent xmlns:mc="http://schemas.openxmlformats.org/markup-compatibility/2006" xmlns:p14="http://schemas.microsoft.com/office/powerpoint/2010/main">
    <mc:Choice Requires="p14">
      <p:transition spd="slow" p14:dur="2000" advTm="20737"/>
    </mc:Choice>
    <mc:Fallback xmlns="">
      <p:transition spd="slow" advTm="20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2926020" y="1159974"/>
            <a:ext cx="3338158" cy="415498"/>
          </a:xfrm>
          <a:prstGeom prst="rect">
            <a:avLst/>
          </a:prstGeom>
          <a:noFill/>
        </p:spPr>
        <p:txBody>
          <a:bodyPr wrap="none" rtlCol="0">
            <a:spAutoFit/>
          </a:bodyPr>
          <a:lstStyle/>
          <a:p>
            <a:r>
              <a:rPr lang="en-US" sz="2100" dirty="0"/>
              <a:t>document frequency: ‘times’</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769392" y="3773553"/>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2/2</a:t>
            </a:r>
          </a:p>
        </p:txBody>
      </p:sp>
      <p:pic>
        <p:nvPicPr>
          <p:cNvPr id="3" name="Audio 2">
            <a:hlinkClick r:id="" action="ppaction://media"/>
            <a:extLst>
              <a:ext uri="{FF2B5EF4-FFF2-40B4-BE49-F238E27FC236}">
                <a16:creationId xmlns:a16="http://schemas.microsoft.com/office/drawing/2014/main" id="{D51E514C-38D0-344A-8024-F640BC0B7C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847312620"/>
      </p:ext>
    </p:extLst>
  </p:cSld>
  <p:clrMapOvr>
    <a:masterClrMapping/>
  </p:clrMapOvr>
  <mc:AlternateContent xmlns:mc="http://schemas.openxmlformats.org/markup-compatibility/2006" xmlns:p14="http://schemas.microsoft.com/office/powerpoint/2010/main">
    <mc:Choice Requires="p14">
      <p:transition spd="slow" p14:dur="2000" advTm="28641"/>
    </mc:Choice>
    <mc:Fallback xmlns="">
      <p:transition spd="slow" advTm="28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046606" y="1159974"/>
            <a:ext cx="3099375" cy="415498"/>
          </a:xfrm>
          <a:prstGeom prst="rect">
            <a:avLst/>
          </a:prstGeom>
          <a:noFill/>
        </p:spPr>
        <p:txBody>
          <a:bodyPr wrap="none" rtlCol="0">
            <a:spAutoFit/>
          </a:bodyPr>
          <a:lstStyle/>
          <a:p>
            <a:r>
              <a:rPr lang="en-US" sz="2100" dirty="0"/>
              <a:t>document frequency: ‘evil’</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834913" y="3773553"/>
            <a:ext cx="423514" cy="646331"/>
          </a:xfrm>
          <a:prstGeom prst="rect">
            <a:avLst/>
          </a:prstGeom>
          <a:noFill/>
        </p:spPr>
        <p:txBody>
          <a:bodyPr wrap="none" rtlCol="0">
            <a:spAutoFit/>
          </a:bodyPr>
          <a:lstStyle/>
          <a:p>
            <a:r>
              <a:rPr lang="en-US" sz="3600" i="1" dirty="0">
                <a:solidFill>
                  <a:srgbClr val="FF0000"/>
                </a:solidFill>
              </a:rPr>
              <a:t>X</a:t>
            </a:r>
            <a:endParaRPr lang="en-US" sz="6000" i="1" dirty="0">
              <a:solidFill>
                <a:srgbClr val="FF000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1/2</a:t>
            </a:r>
          </a:p>
        </p:txBody>
      </p:sp>
      <p:pic>
        <p:nvPicPr>
          <p:cNvPr id="3" name="Audio 2">
            <a:hlinkClick r:id="" action="ppaction://media"/>
            <a:extLst>
              <a:ext uri="{FF2B5EF4-FFF2-40B4-BE49-F238E27FC236}">
                <a16:creationId xmlns:a16="http://schemas.microsoft.com/office/drawing/2014/main" id="{2BF116A8-78C6-224A-B6FC-11EE7B8128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96195102"/>
      </p:ext>
    </p:extLst>
  </p:cSld>
  <p:clrMapOvr>
    <a:masterClrMapping/>
  </p:clrMapOvr>
  <mc:AlternateContent xmlns:mc="http://schemas.openxmlformats.org/markup-compatibility/2006" xmlns:p14="http://schemas.microsoft.com/office/powerpoint/2010/main">
    <mc:Choice Requires="p14">
      <p:transition spd="slow" p14:dur="2000" advTm="33441"/>
    </mc:Choice>
    <mc:Fallback xmlns="">
      <p:transition spd="slow" advTm="33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1609726" y="1101330"/>
            <a:ext cx="2609850" cy="26419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169774"/>
            <a:ext cx="9144000" cy="650536"/>
          </a:xfrm>
        </p:spPr>
        <p:txBody>
          <a:bodyPr>
            <a:normAutofit/>
          </a:bodyPr>
          <a:lstStyle/>
          <a:p>
            <a:pPr algn="ctr"/>
            <a:r>
              <a:rPr lang="en-US" dirty="0"/>
              <a:t>CNN: a predictive model for image data</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783272" y="2658275"/>
            <a:ext cx="262758" cy="260985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122407" y="4068394"/>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661679" y="1189825"/>
            <a:ext cx="2466976" cy="244554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5" name="Audio 4">
            <a:hlinkClick r:id="" action="ppaction://media"/>
            <a:extLst>
              <a:ext uri="{FF2B5EF4-FFF2-40B4-BE49-F238E27FC236}">
                <a16:creationId xmlns:a16="http://schemas.microsoft.com/office/drawing/2014/main" id="{52C28B8B-7BAB-E846-BA5B-CD0CA7CAC0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669962589"/>
      </p:ext>
    </p:extLst>
  </p:cSld>
  <p:clrMapOvr>
    <a:masterClrMapping/>
  </p:clrMapOvr>
  <mc:AlternateContent xmlns:mc="http://schemas.openxmlformats.org/markup-compatibility/2006" xmlns:p14="http://schemas.microsoft.com/office/powerpoint/2010/main">
    <mc:Choice Requires="p14">
      <p:transition spd="slow" p14:dur="2000" advTm="29666"/>
    </mc:Choice>
    <mc:Fallback xmlns="">
      <p:transition spd="slow" advTm="29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term frequency-inverse document frequency (</a:t>
            </a:r>
            <a:r>
              <a:rPr lang="en-US" sz="3000" dirty="0" err="1"/>
              <a:t>tf-idf</a:t>
            </a:r>
            <a:r>
              <a:rPr lang="en-US" sz="3000" dirty="0"/>
              <a:t>)</a:t>
            </a:r>
          </a:p>
        </p:txBody>
      </p:sp>
      <mc:AlternateContent xmlns:mc="http://schemas.openxmlformats.org/markup-compatibility/2006" xmlns:a14="http://schemas.microsoft.com/office/drawing/2010/main">
        <mc:Choice Requires="a14">
          <p:sp>
            <p:nvSpPr>
              <p:cNvPr id="6" name="TextBox 5"/>
              <p:cNvSpPr txBox="1"/>
              <p:nvPr/>
            </p:nvSpPr>
            <p:spPr>
              <a:xfrm>
                <a:off x="4571998" y="1023977"/>
                <a:ext cx="4168834" cy="1648336"/>
              </a:xfrm>
              <a:prstGeom prst="rect">
                <a:avLst/>
              </a:prstGeom>
              <a:noFill/>
            </p:spPr>
            <p:txBody>
              <a:bodyPr wrap="non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‘shaking’</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1/9</m:t>
                          </m:r>
                        </m:num>
                        <m:den>
                          <m:r>
                            <a:rPr lang="en-US" sz="2100" i="1" dirty="0">
                              <a:latin typeface="Cambria Math" panose="02040503050406030204" pitchFamily="18" charset="0"/>
                            </a:rPr>
                            <m:t>1/7</m:t>
                          </m:r>
                        </m:den>
                      </m:f>
                      <m:r>
                        <a:rPr lang="en-US" sz="2100" i="1" dirty="0">
                          <a:latin typeface="Cambria Math" panose="02040503050406030204" pitchFamily="18" charset="0"/>
                        </a:rPr>
                        <m:t>=.78</m:t>
                      </m:r>
                    </m:oMath>
                  </m:oMathPara>
                </a14:m>
                <a:endParaRPr lang="en-US" sz="2100" dirty="0"/>
              </a:p>
            </p:txBody>
          </p:sp>
        </mc:Choice>
        <mc:Fallback xmlns="">
          <p:sp>
            <p:nvSpPr>
              <p:cNvPr id="6" name="TextBox 5"/>
              <p:cNvSpPr txBox="1">
                <a:spLocks noRot="1" noChangeAspect="1" noMove="1" noResize="1" noEditPoints="1" noAdjustHandles="1" noChangeArrowheads="1" noChangeShapeType="1" noTextEdit="1"/>
              </p:cNvSpPr>
              <p:nvPr/>
            </p:nvSpPr>
            <p:spPr>
              <a:xfrm>
                <a:off x="4571998" y="1023977"/>
                <a:ext cx="4168834" cy="1648336"/>
              </a:xfrm>
              <a:prstGeom prst="rect">
                <a:avLst/>
              </a:prstGeom>
              <a:blipFill>
                <a:blip r:embed="rId5"/>
                <a:stretch>
                  <a:fillRect l="-304" t="-3053" r="-608" b="-3817"/>
                </a:stretch>
              </a:blipFill>
            </p:spPr>
            <p:txBody>
              <a:bodyPr/>
              <a:lstStyle/>
              <a:p>
                <a:r>
                  <a:rPr lang="en-US">
                    <a:noFill/>
                  </a:rPr>
                  <a:t> </a:t>
                </a:r>
              </a:p>
            </p:txBody>
          </p:sp>
        </mc:Fallback>
      </mc:AlternateContent>
      <p:sp>
        <p:nvSpPr>
          <p:cNvPr id="11" name="TextBox 10"/>
          <p:cNvSpPr txBox="1"/>
          <p:nvPr/>
        </p:nvSpPr>
        <p:spPr>
          <a:xfrm>
            <a:off x="369547" y="1023977"/>
            <a:ext cx="3726719" cy="3554819"/>
          </a:xfrm>
          <a:prstGeom prst="rect">
            <a:avLst/>
          </a:prstGeom>
          <a:solidFill>
            <a:schemeClr val="bg1"/>
          </a:solidFill>
        </p:spPr>
        <p:txBody>
          <a:bodyPr wrap="square" rtlCol="0">
            <a:spAutoFit/>
          </a:bodyPr>
          <a:lstStyle/>
          <a:p>
            <a:pPr marL="257175" indent="-257175">
              <a:buFont typeface="Arial" panose="020B0604020202020204" pitchFamily="34" charset="0"/>
              <a:buChar char="•"/>
            </a:pPr>
            <a:r>
              <a:rPr lang="en-US" sz="1500" dirty="0"/>
              <a:t>What helps with morning sickness?</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How many months should I breastfeed?</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solidFill>
                  <a:srgbClr val="FF0000"/>
                </a:solidFill>
              </a:rPr>
              <a:t>I passed out and Mom said I was shaking</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Where is the nearest clinic?</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I am having heavy bleeding, what should I do?</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What foods should I eat while pregnant?</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My heart is racing and I can’t catch my breath</a:t>
            </a:r>
          </a:p>
        </p:txBody>
      </p:sp>
      <mc:AlternateContent xmlns:mc="http://schemas.openxmlformats.org/markup-compatibility/2006" xmlns:a14="http://schemas.microsoft.com/office/drawing/2010/main">
        <mc:Choice Requires="a14">
          <p:sp>
            <p:nvSpPr>
              <p:cNvPr id="12" name="TextBox 11"/>
              <p:cNvSpPr txBox="1"/>
              <p:nvPr/>
            </p:nvSpPr>
            <p:spPr>
              <a:xfrm>
                <a:off x="4571999" y="3021955"/>
                <a:ext cx="4132622" cy="1648336"/>
              </a:xfrm>
              <a:prstGeom prst="rect">
                <a:avLst/>
              </a:prstGeom>
              <a:noFill/>
            </p:spPr>
            <p:txBody>
              <a:bodyPr wrap="squar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‘I’</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2/9</m:t>
                          </m:r>
                        </m:num>
                        <m:den>
                          <m:r>
                            <a:rPr lang="en-US" sz="2100" i="1" dirty="0">
                              <a:latin typeface="Cambria Math" panose="02040503050406030204" pitchFamily="18" charset="0"/>
                            </a:rPr>
                            <m:t>5/7</m:t>
                          </m:r>
                        </m:den>
                      </m:f>
                      <m:r>
                        <a:rPr lang="en-US" sz="2100" i="1" dirty="0">
                          <a:latin typeface="Cambria Math" panose="02040503050406030204" pitchFamily="18" charset="0"/>
                        </a:rPr>
                        <m:t>=.31</m:t>
                      </m:r>
                    </m:oMath>
                  </m:oMathPara>
                </a14:m>
                <a:endParaRPr lang="en-US" sz="21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1999" y="3021955"/>
                <a:ext cx="4132622" cy="1648336"/>
              </a:xfrm>
              <a:prstGeom prst="rect">
                <a:avLst/>
              </a:prstGeom>
              <a:blipFill>
                <a:blip r:embed="rId6"/>
                <a:stretch>
                  <a:fillRect l="-307" t="-3846" b="-3846"/>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343E7502-4DBD-FA4C-A760-3F5F34E7F6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63487893"/>
      </p:ext>
    </p:extLst>
  </p:cSld>
  <p:clrMapOvr>
    <a:masterClrMapping/>
  </p:clrMapOvr>
  <mc:AlternateContent xmlns:mc="http://schemas.openxmlformats.org/markup-compatibility/2006" xmlns:p14="http://schemas.microsoft.com/office/powerpoint/2010/main">
    <mc:Choice Requires="p14">
      <p:transition spd="slow" p14:dur="2000" advTm="76740"/>
    </mc:Choice>
    <mc:Fallback xmlns="">
      <p:transition spd="slow" advTm="76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630194"/>
          </a:xfrm>
        </p:spPr>
        <p:txBody>
          <a:bodyPr>
            <a:normAutofit/>
          </a:bodyPr>
          <a:lstStyle/>
          <a:p>
            <a:r>
              <a:rPr lang="en-US" dirty="0"/>
              <a:t>Preprocessing</a:t>
            </a:r>
          </a:p>
        </p:txBody>
      </p:sp>
      <p:sp>
        <p:nvSpPr>
          <p:cNvPr id="3" name="Content Placeholder 2"/>
          <p:cNvSpPr>
            <a:spLocks noGrp="1"/>
          </p:cNvSpPr>
          <p:nvPr>
            <p:ph idx="1"/>
          </p:nvPr>
        </p:nvSpPr>
        <p:spPr>
          <a:xfrm>
            <a:off x="457200" y="1584754"/>
            <a:ext cx="5909619" cy="3009869"/>
          </a:xfrm>
        </p:spPr>
        <p:txBody>
          <a:bodyPr>
            <a:noAutofit/>
          </a:bodyPr>
          <a:lstStyle/>
          <a:p>
            <a:r>
              <a:rPr lang="en-US" dirty="0"/>
              <a:t>remove punctuation</a:t>
            </a:r>
          </a:p>
          <a:p>
            <a:endParaRPr lang="en-US" dirty="0"/>
          </a:p>
          <a:p>
            <a:r>
              <a:rPr lang="en-US" dirty="0"/>
              <a:t>to lowercase</a:t>
            </a:r>
          </a:p>
          <a:p>
            <a:endParaRPr lang="en-US" dirty="0"/>
          </a:p>
          <a:p>
            <a:r>
              <a:rPr lang="en-US" dirty="0"/>
              <a:t>“tokenization”</a:t>
            </a:r>
          </a:p>
          <a:p>
            <a:endParaRPr lang="en-US" dirty="0"/>
          </a:p>
          <a:p>
            <a:r>
              <a:rPr lang="en-US" dirty="0"/>
              <a:t>“stemming” </a:t>
            </a:r>
          </a:p>
        </p:txBody>
      </p:sp>
      <p:sp>
        <p:nvSpPr>
          <p:cNvPr id="4" name="Rectangle 3"/>
          <p:cNvSpPr/>
          <p:nvPr/>
        </p:nvSpPr>
        <p:spPr>
          <a:xfrm>
            <a:off x="3939210" y="4309932"/>
            <a:ext cx="4769254"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wa</a:t>
            </a:r>
            <a:r>
              <a:rPr lang="en-US" sz="1350" dirty="0">
                <a:solidFill>
                  <a:srgbClr val="000000"/>
                </a:solidFill>
                <a:latin typeface="Courier New" panose="02070309020205020404" pitchFamily="49" charset="0"/>
              </a:rPr>
              <a:t>, shake]</a:t>
            </a:r>
            <a:endParaRPr lang="en-US" sz="1350" dirty="0"/>
          </a:p>
        </p:txBody>
      </p:sp>
      <p:sp>
        <p:nvSpPr>
          <p:cNvPr id="5" name="Rectangle 4"/>
          <p:cNvSpPr/>
          <p:nvPr/>
        </p:nvSpPr>
        <p:spPr>
          <a:xfrm>
            <a:off x="3939210" y="1311600"/>
            <a:ext cx="445666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6" name="Rectangle 5"/>
          <p:cNvSpPr/>
          <p:nvPr/>
        </p:nvSpPr>
        <p:spPr>
          <a:xfrm>
            <a:off x="3939211" y="2064067"/>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7" name="Rectangle 6"/>
          <p:cNvSpPr/>
          <p:nvPr/>
        </p:nvSpPr>
        <p:spPr>
          <a:xfrm>
            <a:off x="3939211" y="2812689"/>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
        <p:nvSpPr>
          <p:cNvPr id="8" name="Rectangle 7"/>
          <p:cNvSpPr/>
          <p:nvPr/>
        </p:nvSpPr>
        <p:spPr>
          <a:xfrm>
            <a:off x="3939211" y="3561310"/>
            <a:ext cx="5290231"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pic>
        <p:nvPicPr>
          <p:cNvPr id="9" name="Audio 8">
            <a:hlinkClick r:id="" action="ppaction://media"/>
            <a:extLst>
              <a:ext uri="{FF2B5EF4-FFF2-40B4-BE49-F238E27FC236}">
                <a16:creationId xmlns:a16="http://schemas.microsoft.com/office/drawing/2014/main" id="{5D1697F9-871F-8F42-833D-A198A55111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39717052"/>
      </p:ext>
    </p:extLst>
  </p:cSld>
  <p:clrMapOvr>
    <a:masterClrMapping/>
  </p:clrMapOvr>
  <mc:AlternateContent xmlns:mc="http://schemas.openxmlformats.org/markup-compatibility/2006" xmlns:p14="http://schemas.microsoft.com/office/powerpoint/2010/main">
    <mc:Choice Requires="p14">
      <p:transition spd="slow" p14:dur="2000" advTm="59501"/>
    </mc:Choice>
    <mc:Fallback xmlns="">
      <p:transition spd="slow" advTm="59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1BF9-6D2D-BE4E-A424-A602C8483DA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A8CFB0-F0C4-8642-A6B9-68726A64DC95}"/>
              </a:ext>
            </a:extLst>
          </p:cNvPr>
          <p:cNvSpPr>
            <a:spLocks noGrp="1"/>
          </p:cNvSpPr>
          <p:nvPr>
            <p:ph idx="1"/>
          </p:nvPr>
        </p:nvSpPr>
        <p:spPr/>
        <p:txBody>
          <a:bodyPr/>
          <a:lstStyle/>
          <a:p>
            <a:r>
              <a:rPr lang="en-US" dirty="0"/>
              <a:t>A central challenge of NLP lies in converting text documents into feature vectors that can be used in a predictive model</a:t>
            </a:r>
          </a:p>
          <a:p>
            <a:endParaRPr lang="en-US" dirty="0"/>
          </a:p>
          <a:p>
            <a:r>
              <a:rPr lang="en-US" dirty="0"/>
              <a:t>Bag of words models solve this challenge by constructing a feature vector based on counts of each word of interest</a:t>
            </a:r>
          </a:p>
          <a:p>
            <a:endParaRPr lang="en-US" dirty="0"/>
          </a:p>
          <a:p>
            <a:r>
              <a:rPr lang="en-US" dirty="0"/>
              <a:t>Even though they ignore word order and semantic relationships, these models are very powerful</a:t>
            </a:r>
          </a:p>
        </p:txBody>
      </p:sp>
      <p:pic>
        <p:nvPicPr>
          <p:cNvPr id="4" name="Audio 3">
            <a:hlinkClick r:id="" action="ppaction://media"/>
            <a:extLst>
              <a:ext uri="{FF2B5EF4-FFF2-40B4-BE49-F238E27FC236}">
                <a16:creationId xmlns:a16="http://schemas.microsoft.com/office/drawing/2014/main" id="{460576E1-8F6D-7845-BF6A-B4C5CAF993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27626529"/>
      </p:ext>
    </p:extLst>
  </p:cSld>
  <p:clrMapOvr>
    <a:masterClrMapping/>
  </p:clrMapOvr>
  <mc:AlternateContent xmlns:mc="http://schemas.openxmlformats.org/markup-compatibility/2006" xmlns:p14="http://schemas.microsoft.com/office/powerpoint/2010/main">
    <mc:Choice Requires="p14">
      <p:transition spd="slow" p14:dur="2000" advTm="44781"/>
    </mc:Choice>
    <mc:Fallback xmlns="">
      <p:transition spd="slow" advTm="44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90A7-9AFD-6047-B83E-6C0852C0E54F}"/>
              </a:ext>
            </a:extLst>
          </p:cNvPr>
          <p:cNvSpPr>
            <a:spLocks noGrp="1"/>
          </p:cNvSpPr>
          <p:nvPr>
            <p:ph type="title"/>
          </p:nvPr>
        </p:nvSpPr>
        <p:spPr/>
        <p:txBody>
          <a:bodyPr/>
          <a:lstStyle/>
          <a:p>
            <a:r>
              <a:rPr lang="en-US" dirty="0"/>
              <a:t>NLP: a predictive model for text data</a:t>
            </a:r>
          </a:p>
        </p:txBody>
      </p:sp>
      <p:pic>
        <p:nvPicPr>
          <p:cNvPr id="3" name="Picture 2">
            <a:extLst>
              <a:ext uri="{FF2B5EF4-FFF2-40B4-BE49-F238E27FC236}">
                <a16:creationId xmlns:a16="http://schemas.microsoft.com/office/drawing/2014/main" id="{DC964ED3-CBD5-784D-889B-CF349214AB76}"/>
              </a:ext>
            </a:extLst>
          </p:cNvPr>
          <p:cNvPicPr>
            <a:picLocks noChangeAspect="1"/>
          </p:cNvPicPr>
          <p:nvPr/>
        </p:nvPicPr>
        <p:blipFill>
          <a:blip r:embed="rId5"/>
          <a:stretch>
            <a:fillRect/>
          </a:stretch>
        </p:blipFill>
        <p:spPr>
          <a:xfrm>
            <a:off x="1609727" y="1268015"/>
            <a:ext cx="2593732" cy="2445519"/>
          </a:xfrm>
          <a:prstGeom prst="rect">
            <a:avLst/>
          </a:prstGeom>
        </p:spPr>
      </p:pic>
      <p:sp>
        <p:nvSpPr>
          <p:cNvPr id="6" name="Left Brace 5">
            <a:extLst>
              <a:ext uri="{FF2B5EF4-FFF2-40B4-BE49-F238E27FC236}">
                <a16:creationId xmlns:a16="http://schemas.microsoft.com/office/drawing/2014/main" id="{396CAD57-A6AD-2542-9076-2A724D5F3B94}"/>
              </a:ext>
            </a:extLst>
          </p:cNvPr>
          <p:cNvSpPr/>
          <p:nvPr/>
        </p:nvSpPr>
        <p:spPr>
          <a:xfrm rot="16200000">
            <a:off x="2518233" y="2923314"/>
            <a:ext cx="262758" cy="207977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7" name="TextBox 6">
            <a:extLst>
              <a:ext uri="{FF2B5EF4-FFF2-40B4-BE49-F238E27FC236}">
                <a16:creationId xmlns:a16="http://schemas.microsoft.com/office/drawing/2014/main" id="{5A605090-9BC4-5544-99A3-B7474FB3F0D4}"/>
              </a:ext>
            </a:extLst>
          </p:cNvPr>
          <p:cNvSpPr txBox="1"/>
          <p:nvPr/>
        </p:nvSpPr>
        <p:spPr>
          <a:xfrm>
            <a:off x="1963108" y="4094580"/>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radiology report</a:t>
            </a:r>
          </a:p>
        </p:txBody>
      </p:sp>
      <p:sp>
        <p:nvSpPr>
          <p:cNvPr id="8" name="TextBox 7">
            <a:extLst>
              <a:ext uri="{FF2B5EF4-FFF2-40B4-BE49-F238E27FC236}">
                <a16:creationId xmlns:a16="http://schemas.microsoft.com/office/drawing/2014/main" id="{30B1EFBE-A19E-3647-AB0C-EA73A10292D5}"/>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abnormality present</a:t>
            </a:r>
          </a:p>
        </p:txBody>
      </p:sp>
      <p:sp>
        <p:nvSpPr>
          <p:cNvPr id="9" name="TextBox 8">
            <a:extLst>
              <a:ext uri="{FF2B5EF4-FFF2-40B4-BE49-F238E27FC236}">
                <a16:creationId xmlns:a16="http://schemas.microsoft.com/office/drawing/2014/main" id="{6A55DB8C-6AD0-564D-8432-886D4E5DB82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0" name="Table 9">
            <a:extLst>
              <a:ext uri="{FF2B5EF4-FFF2-40B4-BE49-F238E27FC236}">
                <a16:creationId xmlns:a16="http://schemas.microsoft.com/office/drawing/2014/main" id="{9D0EB304-8081-7044-B592-636E140495DC}"/>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2" name="Straight Arrow Connector 11">
            <a:extLst>
              <a:ext uri="{FF2B5EF4-FFF2-40B4-BE49-F238E27FC236}">
                <a16:creationId xmlns:a16="http://schemas.microsoft.com/office/drawing/2014/main" id="{81398347-372D-1843-8EAB-04AE6E74E2A0}"/>
              </a:ext>
            </a:extLst>
          </p:cNvPr>
          <p:cNvCxnSpPr>
            <a:cxnSpLocks/>
            <a:endCxn id="10"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3A5FB2BE-031E-AE44-BFF8-D87E8BDB2D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5439198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4070" y="1089129"/>
            <a:ext cx="4920863" cy="2617899"/>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6042" y="1964781"/>
            <a:ext cx="3020255" cy="2011490"/>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428285" y="861076"/>
            <a:ext cx="2715768" cy="923330"/>
          </a:xfrm>
          <a:prstGeom prst="rect">
            <a:avLst/>
          </a:prstGeom>
        </p:spPr>
        <p:txBody>
          <a:bodyPr wrap="square">
            <a:spAutoFit/>
          </a:bodyPr>
          <a:lstStyle/>
          <a:p>
            <a:pPr algn="ctr"/>
            <a:r>
              <a:rPr lang="en-US" sz="1350" b="1" dirty="0">
                <a:solidFill>
                  <a:srgbClr val="212326"/>
                </a:solidFill>
                <a:latin typeface="freight-sans-pro"/>
              </a:rPr>
              <a:t>Maternal Health </a:t>
            </a:r>
            <a:r>
              <a:rPr lang="en-US" sz="1350" b="1" dirty="0" err="1">
                <a:solidFill>
                  <a:srgbClr val="212326"/>
                </a:solidFill>
                <a:latin typeface="freight-sans-pro"/>
              </a:rPr>
              <a:t>HelpDesk</a:t>
            </a:r>
            <a:r>
              <a:rPr lang="en-US" sz="1350" b="1" dirty="0">
                <a:solidFill>
                  <a:srgbClr val="212326"/>
                </a:solidFill>
                <a:latin typeface="freight-sans-pro"/>
              </a:rPr>
              <a:t>:</a:t>
            </a:r>
          </a:p>
          <a:p>
            <a:pPr algn="ctr"/>
            <a:endParaRPr lang="en-US" sz="1350" b="1" dirty="0">
              <a:solidFill>
                <a:srgbClr val="212326"/>
              </a:solidFill>
              <a:latin typeface="freight-sans-pro"/>
            </a:endParaRPr>
          </a:p>
          <a:p>
            <a:pPr algn="ctr"/>
            <a:r>
              <a:rPr lang="en-US" sz="1350" b="1" dirty="0">
                <a:solidFill>
                  <a:srgbClr val="212326"/>
                </a:solidFill>
                <a:latin typeface="freight-sans-pro"/>
              </a:rPr>
              <a:t>2 million women connected to </a:t>
            </a:r>
            <a:r>
              <a:rPr lang="en-US" sz="1350" b="1" dirty="0" err="1">
                <a:solidFill>
                  <a:srgbClr val="212326"/>
                </a:solidFill>
                <a:latin typeface="freight-sans-pro"/>
              </a:rPr>
              <a:t>NDoH</a:t>
            </a:r>
            <a:r>
              <a:rPr lang="en-US" sz="1350" b="1" dirty="0">
                <a:solidFill>
                  <a:srgbClr val="212326"/>
                </a:solidFill>
                <a:latin typeface="freight-sans-pro"/>
              </a:rPr>
              <a:t> staff via SMS</a:t>
            </a:r>
            <a:endParaRPr lang="en-US" sz="1350" dirty="0">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7299203" y="3707029"/>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523401" y="4184934"/>
            <a:ext cx="6131935" cy="461665"/>
          </a:xfrm>
          <a:prstGeom prst="rect">
            <a:avLst/>
          </a:prstGeom>
          <a:noFill/>
        </p:spPr>
        <p:txBody>
          <a:bodyPr wrap="none" rtlCol="0">
            <a:spAutoFit/>
          </a:bodyPr>
          <a:lstStyle/>
          <a:p>
            <a:r>
              <a:rPr lang="en-US" sz="2400" dirty="0">
                <a:solidFill>
                  <a:srgbClr val="FF0000"/>
                </a:solidFill>
              </a:rPr>
              <a:t>Binary Classification: Urgent Message? (Yes/No)</a:t>
            </a:r>
          </a:p>
        </p:txBody>
      </p:sp>
      <p:pic>
        <p:nvPicPr>
          <p:cNvPr id="3" name="Audio 2">
            <a:hlinkClick r:id="" action="ppaction://media"/>
            <a:extLst>
              <a:ext uri="{FF2B5EF4-FFF2-40B4-BE49-F238E27FC236}">
                <a16:creationId xmlns:a16="http://schemas.microsoft.com/office/drawing/2014/main" id="{88B3F310-FFE0-1E40-B561-47C020F10C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689502079"/>
      </p:ext>
    </p:extLst>
  </p:cSld>
  <p:clrMapOvr>
    <a:masterClrMapping/>
  </p:clrMapOvr>
  <mc:AlternateContent xmlns:mc="http://schemas.openxmlformats.org/markup-compatibility/2006" xmlns:p14="http://schemas.microsoft.com/office/powerpoint/2010/main">
    <mc:Choice Requires="p14">
      <p:transition spd="slow" p14:dur="2000" advTm="29231"/>
    </mc:Choice>
    <mc:Fallback xmlns="">
      <p:transition spd="slow" advTm="29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A Simple Predictive Model: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2301571" y="4314966"/>
            <a:ext cx="4587859" cy="396583"/>
          </a:xfrm>
          <a:prstGeom prst="rect">
            <a:avLst/>
          </a:prstGeom>
          <a:noFill/>
        </p:spPr>
        <p:txBody>
          <a:bodyPr wrap="none" rtlCol="0">
            <a:spAutoFit/>
          </a:bodyPr>
          <a:lstStyle/>
          <a:p>
            <a:r>
              <a:rPr lang="en-US" sz="1977" dirty="0"/>
              <a:t>End goal: predict</a:t>
            </a:r>
            <a:r>
              <a:rPr lang="en-US" sz="1977" i="1" dirty="0"/>
              <a:t> </a:t>
            </a:r>
            <a:r>
              <a:rPr lang="en-US" sz="1977" dirty="0">
                <a:latin typeface="Times New Roman" panose="02020603050405020304" pitchFamily="18" charset="0"/>
                <a:cs typeface="Times New Roman" panose="02020603050405020304" pitchFamily="18" charset="0"/>
              </a:rPr>
              <a:t>odds of hospital mortality</a:t>
            </a:r>
            <a:endParaRPr lang="en-US" sz="1977"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323179"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6440410"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157747" y="3066435"/>
            <a:ext cx="1880762" cy="396583"/>
          </a:xfrm>
          <a:prstGeom prst="rect">
            <a:avLst/>
          </a:prstGeom>
          <a:noFill/>
        </p:spPr>
        <p:txBody>
          <a:bodyPr wrap="square" rtlCol="0">
            <a:spAutoFit/>
          </a:bodyPr>
          <a:lstStyle/>
          <a:p>
            <a:pPr algn="r"/>
            <a:r>
              <a:rPr lang="en-US" sz="1977"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700180" y="3066435"/>
            <a:ext cx="1880762" cy="396583"/>
          </a:xfrm>
          <a:prstGeom prst="rect">
            <a:avLst/>
          </a:prstGeom>
          <a:noFill/>
        </p:spPr>
        <p:txBody>
          <a:bodyPr wrap="square" rtlCol="0">
            <a:spAutoFit/>
          </a:bodyPr>
          <a:lstStyle/>
          <a:p>
            <a:pPr algn="r"/>
            <a:r>
              <a:rPr lang="en-US" sz="1977"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242613" y="3064566"/>
            <a:ext cx="1880762" cy="396583"/>
          </a:xfrm>
          <a:prstGeom prst="rect">
            <a:avLst/>
          </a:prstGeom>
          <a:noFill/>
        </p:spPr>
        <p:txBody>
          <a:bodyPr wrap="square" rtlCol="0">
            <a:spAutoFit/>
          </a:bodyPr>
          <a:lstStyle/>
          <a:p>
            <a:pPr algn="r"/>
            <a:r>
              <a:rPr lang="en-US" sz="1977"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1785046" y="3064566"/>
            <a:ext cx="1880762" cy="396583"/>
          </a:xfrm>
          <a:prstGeom prst="rect">
            <a:avLst/>
          </a:prstGeom>
          <a:noFill/>
        </p:spPr>
        <p:txBody>
          <a:bodyPr wrap="square" rtlCol="0">
            <a:spAutoFit/>
          </a:bodyPr>
          <a:lstStyle/>
          <a:p>
            <a:pPr algn="r"/>
            <a:r>
              <a:rPr lang="en-US" sz="1977"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2327479" y="3064564"/>
            <a:ext cx="1880762" cy="396583"/>
          </a:xfrm>
          <a:prstGeom prst="rect">
            <a:avLst/>
          </a:prstGeom>
          <a:noFill/>
        </p:spPr>
        <p:txBody>
          <a:bodyPr wrap="square" rtlCol="0">
            <a:spAutoFit/>
          </a:bodyPr>
          <a:lstStyle/>
          <a:p>
            <a:pPr algn="r"/>
            <a:r>
              <a:rPr lang="en-US" sz="1977"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2869912" y="3064564"/>
            <a:ext cx="1880762" cy="396583"/>
          </a:xfrm>
          <a:prstGeom prst="rect">
            <a:avLst/>
          </a:prstGeom>
          <a:noFill/>
        </p:spPr>
        <p:txBody>
          <a:bodyPr wrap="square" rtlCol="0">
            <a:spAutoFit/>
          </a:bodyPr>
          <a:lstStyle/>
          <a:p>
            <a:pPr algn="r"/>
            <a:r>
              <a:rPr lang="en-US" sz="1977"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3412345" y="3062694"/>
            <a:ext cx="1880762" cy="396583"/>
          </a:xfrm>
          <a:prstGeom prst="rect">
            <a:avLst/>
          </a:prstGeom>
          <a:noFill/>
        </p:spPr>
        <p:txBody>
          <a:bodyPr wrap="square" rtlCol="0">
            <a:spAutoFit/>
          </a:bodyPr>
          <a:lstStyle/>
          <a:p>
            <a:pPr algn="r"/>
            <a:r>
              <a:rPr lang="en-US" sz="1977"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3954780" y="3064563"/>
            <a:ext cx="1880762" cy="396583"/>
          </a:xfrm>
          <a:prstGeom prst="rect">
            <a:avLst/>
          </a:prstGeom>
          <a:noFill/>
        </p:spPr>
        <p:txBody>
          <a:bodyPr wrap="square" rtlCol="0">
            <a:spAutoFit/>
          </a:bodyPr>
          <a:lstStyle/>
          <a:p>
            <a:pPr algn="r"/>
            <a:r>
              <a:rPr lang="en-US" sz="1977"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5273812" y="3067646"/>
            <a:ext cx="1880762" cy="396583"/>
          </a:xfrm>
          <a:prstGeom prst="rect">
            <a:avLst/>
          </a:prstGeom>
          <a:noFill/>
        </p:spPr>
        <p:txBody>
          <a:bodyPr wrap="square" rtlCol="0">
            <a:spAutoFit/>
          </a:bodyPr>
          <a:lstStyle/>
          <a:p>
            <a:pPr algn="r"/>
            <a:r>
              <a:rPr lang="en-US" sz="1977" dirty="0"/>
              <a:t>Survival</a:t>
            </a:r>
          </a:p>
        </p:txBody>
      </p:sp>
      <p:sp>
        <p:nvSpPr>
          <p:cNvPr id="15" name="Right Brace 14"/>
          <p:cNvSpPr/>
          <p:nvPr/>
        </p:nvSpPr>
        <p:spPr>
          <a:xfrm rot="16200000">
            <a:off x="3337099" y="-613518"/>
            <a:ext cx="310346" cy="4338186"/>
          </a:xfrm>
          <a:prstGeom prst="rightBrace">
            <a:avLst>
              <a:gd name="adj1" fmla="val 3782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3" name="TextBox 2"/>
          <p:cNvSpPr txBox="1"/>
          <p:nvPr/>
        </p:nvSpPr>
        <p:spPr>
          <a:xfrm>
            <a:off x="3262520" y="992758"/>
            <a:ext cx="506870" cy="369332"/>
          </a:xfrm>
          <a:prstGeom prst="rect">
            <a:avLst/>
          </a:prstGeom>
          <a:noFill/>
        </p:spPr>
        <p:txBody>
          <a:bodyPr wrap="none" rtlCol="0">
            <a:spAutoFit/>
          </a:bodyPr>
          <a:lstStyle/>
          <a:p>
            <a:r>
              <a:rPr lang="en-US" dirty="0">
                <a:solidFill>
                  <a:schemeClr val="accent2"/>
                </a:solidFill>
              </a:rPr>
              <a:t>???</a:t>
            </a:r>
          </a:p>
        </p:txBody>
      </p:sp>
      <p:pic>
        <p:nvPicPr>
          <p:cNvPr id="4" name="Audio 3">
            <a:hlinkClick r:id="" action="ppaction://media"/>
            <a:extLst>
              <a:ext uri="{FF2B5EF4-FFF2-40B4-BE49-F238E27FC236}">
                <a16:creationId xmlns:a16="http://schemas.microsoft.com/office/drawing/2014/main" id="{B27B8526-98D7-7D4B-9792-B9AB68B7B36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4178300"/>
            <a:ext cx="812800" cy="812800"/>
          </a:xfrm>
          <a:prstGeom prst="rect">
            <a:avLst/>
          </a:prstGeom>
        </p:spPr>
      </p:pic>
    </p:spTree>
    <p:custDataLst>
      <p:tags r:id="rId1"/>
    </p:custDataLst>
    <p:extLst>
      <p:ext uri="{BB962C8B-B14F-4D97-AF65-F5344CB8AC3E}">
        <p14:creationId xmlns:p14="http://schemas.microsoft.com/office/powerpoint/2010/main" val="1616954357"/>
      </p:ext>
    </p:extLst>
  </p:cSld>
  <p:clrMapOvr>
    <a:masterClrMapping/>
  </p:clrMapOvr>
  <mc:AlternateContent xmlns:mc="http://schemas.openxmlformats.org/markup-compatibility/2006" xmlns:p14="http://schemas.microsoft.com/office/powerpoint/2010/main">
    <mc:Choice Requires="p14">
      <p:transition spd="slow" p14:dur="2000" advTm="34478"/>
    </mc:Choice>
    <mc:Fallback xmlns="">
      <p:transition spd="slow" advTm="34478"/>
    </mc:Fallback>
  </mc:AlternateContent>
  <p:timing>
    <p:tnLst>
      <p:par>
        <p:cTn id="1" dur="indefinite" restart="never" nodeType="tmRoot">
          <p:childTnLst>
            <p:audio isNarration="1">
              <p:cMediaNode vol="80000" showWhenStopped="0">
                <p:cTn id="2"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1504722" y="1355083"/>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1504722" y="3786386"/>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1504722" y="3360250"/>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1504722" y="1781219"/>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1504722" y="220735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1504722" y="2633491"/>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298227"/>
            <a:ext cx="821448"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724363"/>
            <a:ext cx="886762"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724363"/>
            <a:ext cx="6974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298227"/>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907983"/>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914634"/>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5953300" y="1520111"/>
                <a:ext cx="2733500" cy="1005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5953300" y="1520111"/>
                <a:ext cx="2733500" cy="1005083"/>
              </a:xfrm>
              <a:prstGeom prst="rect">
                <a:avLst/>
              </a:prstGeom>
              <a:blipFill>
                <a:blip r:embed="rId6"/>
                <a:stretch>
                  <a:fillRect l="-2315" t="-2500" b="-10000"/>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8EDDF864-851B-AE42-85C8-9906E2F844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571446726"/>
      </p:ext>
    </p:extLst>
  </p:cSld>
  <p:clrMapOvr>
    <a:masterClrMapping/>
  </p:clrMapOvr>
  <mc:AlternateContent xmlns:mc="http://schemas.openxmlformats.org/markup-compatibility/2006" xmlns:p14="http://schemas.microsoft.com/office/powerpoint/2010/main">
    <mc:Choice Requires="p14">
      <p:transition spd="slow" p14:dur="2000" advTm="15981"/>
    </mc:Choice>
    <mc:Fallback xmlns="">
      <p:transition spd="slow" advTm="15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5953300" y="1520111"/>
                <a:ext cx="2733500" cy="3439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5953300" y="1520111"/>
                <a:ext cx="2733500" cy="3439083"/>
              </a:xfrm>
              <a:prstGeom prst="rect">
                <a:avLst/>
              </a:prstGeom>
              <a:blipFill>
                <a:blip r:embed="rId5"/>
                <a:stretch>
                  <a:fillRect l="-2315" t="-7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V="1">
            <a:off x="1504722" y="1129615"/>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V="1">
            <a:off x="1504722" y="3560918"/>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V="1">
            <a:off x="1504722" y="3134782"/>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V="1">
            <a:off x="1504722" y="1555751"/>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V="1">
            <a:off x="1504722" y="1981887"/>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V="1">
            <a:off x="1504722" y="2408023"/>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072759"/>
            <a:ext cx="65453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498895"/>
            <a:ext cx="68635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498895"/>
            <a:ext cx="5450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682515"/>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689166"/>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205979"/>
                <a:ext cx="8229600" cy="857250"/>
              </a:xfrm>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7"/>
                <a:stretch>
                  <a:fillRect l="-2006" t="-16176"/>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V="1">
            <a:off x="1504722" y="4268280"/>
            <a:ext cx="3241044" cy="330056"/>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982789"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4839711"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046BBFC1-17AF-064C-9BD6-05CB74EACB6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76456392"/>
      </p:ext>
    </p:extLst>
  </p:cSld>
  <p:clrMapOvr>
    <a:masterClrMapping/>
  </p:clrMapOvr>
  <mc:AlternateContent xmlns:mc="http://schemas.openxmlformats.org/markup-compatibility/2006" xmlns:p14="http://schemas.microsoft.com/office/powerpoint/2010/main">
    <mc:Choice Requires="p14">
      <p:transition spd="slow" p14:dur="2000" advTm="12423"/>
    </mc:Choice>
    <mc:Fallback xmlns="">
      <p:transition spd="slow" advTm="12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2302821" y="1156794"/>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2302821" y="3588097"/>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2302821" y="3161961"/>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2302821" y="1582930"/>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2302821" y="200906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2302821" y="2435201"/>
            <a:ext cx="3241044" cy="330056"/>
          </a:xfrm>
          <a:prstGeom prst="rect">
            <a:avLst/>
          </a:prstGeom>
        </p:spPr>
      </p:pic>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V="1">
            <a:off x="2302821" y="4295458"/>
            <a:ext cx="3241044" cy="330056"/>
          </a:xfrm>
          <a:prstGeom prst="rect">
            <a:avLst/>
          </a:prstGeom>
        </p:spPr>
      </p:pic>
      <p:sp>
        <p:nvSpPr>
          <p:cNvPr id="3" name="TextBox 2"/>
          <p:cNvSpPr txBox="1"/>
          <p:nvPr/>
        </p:nvSpPr>
        <p:spPr>
          <a:xfrm>
            <a:off x="1342641" y="1129615"/>
            <a:ext cx="3871209" cy="3554819"/>
          </a:xfrm>
          <a:prstGeom prst="rect">
            <a:avLst/>
          </a:prstGeom>
          <a:solidFill>
            <a:schemeClr val="bg1"/>
          </a:solidFill>
        </p:spPr>
        <p:txBody>
          <a:bodyPr wrap="square" rtlCol="0">
            <a:spAutoFit/>
          </a:bodyPr>
          <a:lstStyle/>
          <a:p>
            <a:r>
              <a:rPr lang="en-US" sz="1500" dirty="0"/>
              <a:t>What helps with morning sickness?</a:t>
            </a:r>
          </a:p>
          <a:p>
            <a:endParaRPr lang="en-US" sz="1500" dirty="0"/>
          </a:p>
          <a:p>
            <a:r>
              <a:rPr lang="en-US" sz="1500" dirty="0"/>
              <a:t>How many months should I breastfeed?</a:t>
            </a:r>
          </a:p>
          <a:p>
            <a:endParaRPr lang="en-US" sz="1500" dirty="0"/>
          </a:p>
          <a:p>
            <a:r>
              <a:rPr lang="en-US" sz="1500" dirty="0"/>
              <a:t>I passed out and Mom said I was shaking</a:t>
            </a:r>
          </a:p>
          <a:p>
            <a:endParaRPr lang="en-US" sz="1500" dirty="0"/>
          </a:p>
          <a:p>
            <a:r>
              <a:rPr lang="en-US" sz="1500" dirty="0"/>
              <a:t>Where is the nearest clinic?</a:t>
            </a:r>
          </a:p>
          <a:p>
            <a:endParaRPr lang="en-US" sz="1500" dirty="0"/>
          </a:p>
          <a:p>
            <a:endParaRPr lang="en-US" sz="1500" dirty="0"/>
          </a:p>
          <a:p>
            <a:r>
              <a:rPr lang="en-US" sz="1500" dirty="0"/>
              <a:t>I am having heavy bleeding, what should I do?</a:t>
            </a:r>
          </a:p>
          <a:p>
            <a:endParaRPr lang="en-US" sz="1500" dirty="0"/>
          </a:p>
          <a:p>
            <a:r>
              <a:rPr lang="en-US" sz="1500" dirty="0"/>
              <a:t>What foods should I eat while pregnant?</a:t>
            </a:r>
          </a:p>
          <a:p>
            <a:endParaRPr lang="en-US" sz="1500" dirty="0"/>
          </a:p>
          <a:p>
            <a:endParaRPr lang="en-US" sz="1500" dirty="0"/>
          </a:p>
          <a:p>
            <a:r>
              <a:rPr lang="en-US" sz="1500" dirty="0"/>
              <a:t>My heart is racing and I can’t catch my breath</a:t>
            </a:r>
          </a:p>
        </p:txBody>
      </p:sp>
      <p:sp>
        <p:nvSpPr>
          <p:cNvPr id="43" name="TextBox 42">
            <a:extLst>
              <a:ext uri="{FF2B5EF4-FFF2-40B4-BE49-F238E27FC236}">
                <a16:creationId xmlns:a16="http://schemas.microsoft.com/office/drawing/2014/main" id="{CC32AC06-632F-43A5-BCC3-B6853BF55ED1}"/>
              </a:ext>
            </a:extLst>
          </p:cNvPr>
          <p:cNvSpPr txBox="1"/>
          <p:nvPr/>
        </p:nvSpPr>
        <p:spPr>
          <a:xfrm>
            <a:off x="708777"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6366372" y="1855693"/>
                <a:ext cx="2727536" cy="3134833"/>
              </a:xfrm>
              <a:prstGeom prst="rect">
                <a:avLst/>
              </a:prstGeom>
              <a:noFill/>
            </p:spPr>
            <p:txBody>
              <a:bodyPr wrap="square" rtlCol="0">
                <a:spAutoFit/>
              </a:bodyPr>
              <a:lstStyle/>
              <a:p>
                <a14:m>
                  <m:oMath xmlns:m="http://schemas.openxmlformats.org/officeDocument/2006/math">
                    <m:r>
                      <a:rPr lang="en-US" sz="1977" i="1" dirty="0">
                        <a:latin typeface="Cambria Math" panose="02040503050406030204" pitchFamily="18" charset="0"/>
                      </a:rPr>
                      <m:t>𝑦</m:t>
                    </m:r>
                    <m:r>
                      <a:rPr lang="en-US" sz="1977" i="1" baseline="-25000" dirty="0">
                        <a:latin typeface="Cambria Math" panose="02040503050406030204" pitchFamily="18" charset="0"/>
                      </a:rPr>
                      <m:t>𝑖</m:t>
                    </m:r>
                  </m:oMath>
                </a14:m>
                <a:r>
                  <a:rPr lang="en-US" sz="1977" dirty="0"/>
                  <a:t>: Urgent or </a:t>
                </a:r>
              </a:p>
              <a:p>
                <a:r>
                  <a:rPr lang="en-US" sz="1977" dirty="0"/>
                  <a:t>Not Urgent?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6366372" y="1855693"/>
                <a:ext cx="2727536" cy="3134833"/>
              </a:xfrm>
              <a:prstGeom prst="rect">
                <a:avLst/>
              </a:prstGeom>
              <a:blipFill>
                <a:blip r:embed="rId6"/>
                <a:stretch>
                  <a:fillRect l="-2315" t="-80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E6BEB0E-7CAC-2C4B-BE3C-0FC7BB528639}"/>
              </a:ext>
            </a:extLst>
          </p:cNvPr>
          <p:cNvSpPr txBox="1"/>
          <p:nvPr/>
        </p:nvSpPr>
        <p:spPr>
          <a:xfrm>
            <a:off x="708777" y="3072759"/>
            <a:ext cx="63386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708777"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708777" y="3498895"/>
            <a:ext cx="586106"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708777"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708777"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5655261" y="3498895"/>
            <a:ext cx="711111"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5655260"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5655261"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5655261"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5655261"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5655261"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952630" y="2709858"/>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256009" y="2687594"/>
            <a:ext cx="423514" cy="507831"/>
          </a:xfrm>
          <a:prstGeom prst="rect">
            <a:avLst/>
          </a:prstGeom>
          <a:noFill/>
        </p:spPr>
        <p:txBody>
          <a:bodyPr wrap="none" rtlCol="0">
            <a:spAutoFit/>
          </a:bodyPr>
          <a:lstStyle/>
          <a:p>
            <a:r>
              <a:rPr lang="en-US" sz="2700" dirty="0"/>
              <a:t>…</a:t>
            </a:r>
          </a:p>
        </p:txBody>
      </p:sp>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38324"/>
            <a:ext cx="8229600" cy="857250"/>
          </a:xfrm>
        </p:spPr>
        <p:txBody>
          <a:bodyPr>
            <a:normAutofit/>
          </a:bodyPr>
          <a:lstStyle/>
          <a:p>
            <a:r>
              <a:rPr lang="en-US" dirty="0"/>
              <a:t>This time, our training data is text</a:t>
            </a:r>
          </a:p>
        </p:txBody>
      </p:sp>
      <p:sp>
        <p:nvSpPr>
          <p:cNvPr id="34" name="TextBox 33">
            <a:extLst>
              <a:ext uri="{FF2B5EF4-FFF2-40B4-BE49-F238E27FC236}">
                <a16:creationId xmlns:a16="http://schemas.microsoft.com/office/drawing/2014/main" id="{791F0AF4-9E4E-2442-8A67-44BD0BC3EABF}"/>
              </a:ext>
            </a:extLst>
          </p:cNvPr>
          <p:cNvSpPr txBox="1"/>
          <p:nvPr/>
        </p:nvSpPr>
        <p:spPr>
          <a:xfrm>
            <a:off x="676957" y="4206256"/>
            <a:ext cx="66568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5655260" y="4206256"/>
            <a:ext cx="848785"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pic>
        <p:nvPicPr>
          <p:cNvPr id="6" name="Audio 5">
            <a:hlinkClick r:id="" action="ppaction://media"/>
            <a:extLst>
              <a:ext uri="{FF2B5EF4-FFF2-40B4-BE49-F238E27FC236}">
                <a16:creationId xmlns:a16="http://schemas.microsoft.com/office/drawing/2014/main" id="{6B14E2BC-FA2A-144A-AC04-FE78A60C8E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076290122"/>
      </p:ext>
    </p:extLst>
  </p:cSld>
  <p:clrMapOvr>
    <a:masterClrMapping/>
  </p:clrMapOvr>
  <mc:AlternateContent xmlns:mc="http://schemas.openxmlformats.org/markup-compatibility/2006" xmlns:p14="http://schemas.microsoft.com/office/powerpoint/2010/main">
    <mc:Choice Requires="p14">
      <p:transition spd="slow" p14:dur="2000" advTm="29787"/>
    </mc:Choice>
    <mc:Fallback xmlns="">
      <p:transition spd="slow" advTm="29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0.5"/>
</p:tagLst>
</file>

<file path=ppt/tags/tag2.xml><?xml version="1.0" encoding="utf-8"?>
<p:tagLst xmlns:a="http://schemas.openxmlformats.org/drawingml/2006/main" xmlns:r="http://schemas.openxmlformats.org/officeDocument/2006/relationships" xmlns:p="http://schemas.openxmlformats.org/presentationml/2006/main">
  <p:tag name="TIMING" val="|56.4"/>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20C20ED-7DC6-FA46-9DC3-473E7616BF38}">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12892</TotalTime>
  <Words>5120</Words>
  <Application>Microsoft Macintosh PowerPoint</Application>
  <PresentationFormat>On-screen Show (16:9)</PresentationFormat>
  <Paragraphs>849</Paragraphs>
  <Slides>32</Slides>
  <Notes>32</Notes>
  <HiddenSlides>0</HiddenSlides>
  <MMClips>32</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32</vt:i4>
      </vt:variant>
    </vt:vector>
  </HeadingPairs>
  <TitlesOfParts>
    <vt:vector size="42" baseType="lpstr">
      <vt:lpstr>Arial</vt:lpstr>
      <vt:lpstr>Calibri</vt:lpstr>
      <vt:lpstr>Calibri Light</vt:lpstr>
      <vt:lpstr>Cambria Math</vt:lpstr>
      <vt:lpstr>Courier New</vt:lpstr>
      <vt:lpstr>freight-sans-pro</vt:lpstr>
      <vt:lpstr>Lato</vt:lpstr>
      <vt:lpstr>Times New Roman</vt:lpstr>
      <vt:lpstr>1_Office Theme</vt:lpstr>
      <vt:lpstr>2_Office Theme</vt:lpstr>
      <vt:lpstr>Natural Language Processing with Bag of Words Models </vt:lpstr>
      <vt:lpstr>Lecture 1: what is a predictive model?</vt:lpstr>
      <vt:lpstr>CNN: a predictive model for image data</vt:lpstr>
      <vt:lpstr>NLP: a predictive model for text data</vt:lpstr>
      <vt:lpstr>Case Study: SMS Triage for Global Maternal Health</vt:lpstr>
      <vt:lpstr>A Simple Predictive Model: ICU Mortality</vt:lpstr>
      <vt:lpstr>Training Set (Historical Data)</vt:lpstr>
      <vt:lpstr>Making Predictions for New x</vt:lpstr>
      <vt:lpstr>This time, our training data is text</vt:lpstr>
      <vt:lpstr>We need numbers, not words</vt:lpstr>
      <vt:lpstr>First try: count words in each SMS Step 1: Define a vocabulary of words</vt:lpstr>
      <vt:lpstr>Step 2: count how many times each vocabulary word appears in a given SMS</vt:lpstr>
      <vt:lpstr>Step 2: count how many times each vocabulary word appears in a given SMS</vt:lpstr>
      <vt:lpstr>Step 2: count how many times each vocabulary word appears in a given SMS</vt:lpstr>
      <vt:lpstr>Note that word order does not matter!</vt:lpstr>
      <vt:lpstr>A “bag of words”</vt:lpstr>
      <vt:lpstr>Logistic Regression for Text Classification</vt:lpstr>
      <vt:lpstr>Logistic Regression for Text Classification</vt:lpstr>
      <vt:lpstr>Logistic Regression for Text Classification</vt:lpstr>
      <vt:lpstr>Strengths and Weaknesses</vt:lpstr>
      <vt:lpstr>2nd try: count 1- and 2-grams in each SMS (i.e. extend vocabulary to include 2-word phrases)</vt:lpstr>
      <vt:lpstr>n-grams can be very helpful!</vt:lpstr>
      <vt:lpstr>n-grams can be very helpful!</vt:lpstr>
      <vt:lpstr>3rd try: more powerful methods to work with…</vt:lpstr>
      <vt:lpstr>More Text Processing Details</vt:lpstr>
      <vt:lpstr>Variations on counting: term frequency</vt:lpstr>
      <vt:lpstr>Variations on counting: term frequency</vt:lpstr>
      <vt:lpstr>Variations on counting: inverse document frequency</vt:lpstr>
      <vt:lpstr>Variations on counting: inverse document frequency</vt:lpstr>
      <vt:lpstr>term frequency-inverse document frequency (tf-idf)</vt:lpstr>
      <vt:lpstr>Preprocessing</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Carlson, Ph.D.</dc:creator>
  <cp:lastModifiedBy>Matthew Engelhard, M.D., Ph.D.</cp:lastModifiedBy>
  <cp:revision>386</cp:revision>
  <cp:lastPrinted>2018-06-22T18:27:38Z</cp:lastPrinted>
  <dcterms:created xsi:type="dcterms:W3CDTF">2018-06-03T14:52:22Z</dcterms:created>
  <dcterms:modified xsi:type="dcterms:W3CDTF">2021-10-26T04:49:47Z</dcterms:modified>
</cp:coreProperties>
</file>